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42" r:id="rId2"/>
    <p:sldId id="469" r:id="rId3"/>
    <p:sldId id="465" r:id="rId4"/>
    <p:sldId id="491" r:id="rId5"/>
    <p:sldId id="287" r:id="rId6"/>
    <p:sldId id="470" r:id="rId7"/>
    <p:sldId id="471" r:id="rId8"/>
    <p:sldId id="472" r:id="rId9"/>
    <p:sldId id="473" r:id="rId10"/>
    <p:sldId id="474" r:id="rId11"/>
    <p:sldId id="475" r:id="rId12"/>
    <p:sldId id="477" r:id="rId13"/>
    <p:sldId id="480" r:id="rId14"/>
    <p:sldId id="485" r:id="rId15"/>
    <p:sldId id="481" r:id="rId16"/>
    <p:sldId id="482" r:id="rId17"/>
    <p:sldId id="483" r:id="rId18"/>
    <p:sldId id="484" r:id="rId19"/>
    <p:sldId id="264" r:id="rId20"/>
    <p:sldId id="478" r:id="rId21"/>
    <p:sldId id="286" r:id="rId22"/>
    <p:sldId id="479" r:id="rId23"/>
    <p:sldId id="493" r:id="rId24"/>
    <p:sldId id="288" r:id="rId25"/>
    <p:sldId id="486" r:id="rId26"/>
    <p:sldId id="487" r:id="rId27"/>
    <p:sldId id="490" r:id="rId28"/>
    <p:sldId id="260" r:id="rId29"/>
    <p:sldId id="280" r:id="rId30"/>
  </p:sldIdLst>
  <p:sldSz cx="9144000" cy="6858000" type="screen4x3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1927352-1043-46F2-BCCE-C1249190067D}">
          <p14:sldIdLst>
            <p14:sldId id="442"/>
            <p14:sldId id="469"/>
            <p14:sldId id="465"/>
            <p14:sldId id="491"/>
            <p14:sldId id="287"/>
            <p14:sldId id="470"/>
            <p14:sldId id="471"/>
            <p14:sldId id="472"/>
            <p14:sldId id="473"/>
            <p14:sldId id="474"/>
            <p14:sldId id="475"/>
            <p14:sldId id="477"/>
            <p14:sldId id="480"/>
            <p14:sldId id="485"/>
            <p14:sldId id="481"/>
            <p14:sldId id="482"/>
            <p14:sldId id="483"/>
            <p14:sldId id="484"/>
            <p14:sldId id="264"/>
            <p14:sldId id="478"/>
            <p14:sldId id="286"/>
            <p14:sldId id="479"/>
            <p14:sldId id="493"/>
            <p14:sldId id="288"/>
            <p14:sldId id="486"/>
            <p14:sldId id="487"/>
            <p14:sldId id="490"/>
            <p14:sldId id="260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obin" initials="Bi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B41"/>
    <a:srgbClr val="4D6949"/>
    <a:srgbClr val="654D4D"/>
    <a:srgbClr val="6C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75D8-3ABF-494A-AE2C-AF1C53629069}" v="4197" dt="2020-08-21T05:36:24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6" autoAdjust="0"/>
    <p:restoredTop sz="96727" autoAdjust="0"/>
  </p:normalViewPr>
  <p:slideViewPr>
    <p:cSldViewPr>
      <p:cViewPr varScale="1">
        <p:scale>
          <a:sx n="161" d="100"/>
          <a:sy n="161" d="100"/>
        </p:scale>
        <p:origin x="228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4014" y="102"/>
      </p:cViewPr>
      <p:guideLst>
        <p:guide orient="horz" pos="3157"/>
        <p:guide pos="217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833" y="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4EB37C39-CD54-4508-B6FC-BB66DEF7D0C6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833" y="9518710"/>
            <a:ext cx="2986309" cy="50157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3EABA07C-8AAB-4483-824C-C5B8AAAECD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3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9" y="0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/>
          <a:lstStyle>
            <a:lvl1pPr algn="r">
              <a:defRPr sz="1200"/>
            </a:lvl1pPr>
          </a:lstStyle>
          <a:p>
            <a:fld id="{ED12B701-26E6-407A-B4C4-B57FDCB4C350}" type="datetimeFigureOut">
              <a:rPr lang="ko-KR" altLang="en-US" smtClean="0"/>
              <a:pPr/>
              <a:t>2023-10-10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13325" cy="3759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9" tIns="46219" rIns="92439" bIns="462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7" y="4760399"/>
            <a:ext cx="5511800" cy="4509851"/>
          </a:xfrm>
          <a:prstGeom prst="rect">
            <a:avLst/>
          </a:prstGeom>
        </p:spPr>
        <p:txBody>
          <a:bodyPr vert="horz" lIns="92439" tIns="46219" rIns="92439" bIns="46219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9" y="9519055"/>
            <a:ext cx="2985559" cy="501096"/>
          </a:xfrm>
          <a:prstGeom prst="rect">
            <a:avLst/>
          </a:prstGeom>
        </p:spPr>
        <p:txBody>
          <a:bodyPr vert="horz" lIns="92439" tIns="46219" rIns="92439" bIns="46219" rtlCol="0" anchor="b"/>
          <a:lstStyle>
            <a:lvl1pPr algn="r">
              <a:defRPr sz="1200"/>
            </a:lvl1pPr>
          </a:lstStyle>
          <a:p>
            <a:fld id="{0490435A-6D06-477E-8EB0-6DC33267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5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0435A-6D06-477E-8EB0-6DC33267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1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10000"/>
          </a:blip>
          <a:srcRect l="353" r="11504"/>
          <a:stretch>
            <a:fillRect/>
          </a:stretch>
        </p:blipFill>
        <p:spPr bwMode="auto">
          <a:xfrm>
            <a:off x="-23083" y="0"/>
            <a:ext cx="9107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8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/>
        </p:nvSpPr>
        <p:spPr>
          <a:xfrm>
            <a:off x="971600" y="59680"/>
            <a:ext cx="11583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300000" rev="0"/>
              </a:camera>
              <a:lightRig rig="threePt" dir="t"/>
            </a:scene3d>
            <a:sp3d extrusionH="127000">
              <a:extrusionClr>
                <a:schemeClr val="bg1"/>
              </a:extrusionClr>
            </a:sp3d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Pusan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National</a:t>
            </a: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50800" dir="2700000" sx="103000" sy="103000" algn="tl" rotWithShape="0">
                    <a:prstClr val="black">
                      <a:alpha val="41000"/>
                    </a:prstClr>
                  </a:outerShdw>
                </a:effectLst>
              </a:rPr>
              <a:t>University</a:t>
            </a:r>
            <a:endParaRPr lang="ko-KR" altLang="en-US" sz="1600" b="1" dirty="0">
              <a:solidFill>
                <a:schemeClr val="bg1"/>
              </a:solidFill>
              <a:effectLst>
                <a:outerShdw blurRad="50800" dist="50800" dir="2700000" sx="103000" sy="103000" algn="tl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pic>
        <p:nvPicPr>
          <p:cNvPr id="1026" name="Picture 2" descr="C:\Users\Benjamin\Pictures\부산대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4" y="105410"/>
            <a:ext cx="732873" cy="7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/>
          <p:cNvSpPr>
            <a:spLocks noGrp="1"/>
          </p:cNvSpPr>
          <p:nvPr>
            <p:ph type="title" hasCustomPrompt="1"/>
          </p:nvPr>
        </p:nvSpPr>
        <p:spPr>
          <a:xfrm>
            <a:off x="4571999" y="908720"/>
            <a:ext cx="4133055" cy="1069498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ko-KR" altLang="en-US" dirty="0"/>
              <a:t>제목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213360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  <p:sp>
        <p:nvSpPr>
          <p:cNvPr id="20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6228184" y="2348880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부서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28184" y="2565648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직장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2781672"/>
            <a:ext cx="2447925" cy="215280"/>
          </a:xfrm>
        </p:spPr>
        <p:txBody>
          <a:bodyPr>
            <a:normAutofit/>
          </a:bodyPr>
          <a:lstStyle>
            <a:lvl1pPr marL="0" indent="0" algn="r">
              <a:buNone/>
              <a:defRPr sz="1050"/>
            </a:lvl1pPr>
          </a:lstStyle>
          <a:p>
            <a:pPr lvl="0"/>
            <a:r>
              <a:rPr lang="ko-KR" altLang="en-US" dirty="0"/>
              <a:t>기타</a:t>
            </a:r>
          </a:p>
        </p:txBody>
      </p:sp>
      <p:sp>
        <p:nvSpPr>
          <p:cNvPr id="26" name="날짜 개체 틀 10"/>
          <p:cNvSpPr txBox="1">
            <a:spLocks/>
          </p:cNvSpPr>
          <p:nvPr userDrawn="1"/>
        </p:nvSpPr>
        <p:spPr>
          <a:xfrm>
            <a:off x="0" y="26369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E5233F-8CAE-4664-BE4D-2A37A073A3BB}" type="datetime4">
              <a:rPr lang="en-US" altLang="ko-KR" sz="1400" b="1" smtClean="0">
                <a:solidFill>
                  <a:schemeClr val="bg1"/>
                </a:solidFill>
              </a:rPr>
              <a:pPr algn="r"/>
              <a:t>October 10, 2023</a:t>
            </a:fld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텍스트 개체 틀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4363" y="3140968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직장</a:t>
            </a:r>
          </a:p>
        </p:txBody>
      </p:sp>
      <p:sp>
        <p:nvSpPr>
          <p:cNvPr id="28" name="텍스트 개체 틀 16"/>
          <p:cNvSpPr>
            <a:spLocks noGrp="1"/>
          </p:cNvSpPr>
          <p:nvPr>
            <p:ph type="body" sz="quarter" idx="18" hasCustomPrompt="1"/>
          </p:nvPr>
        </p:nvSpPr>
        <p:spPr>
          <a:xfrm>
            <a:off x="150178" y="3717032"/>
            <a:ext cx="1979365" cy="395672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ko-KR" altLang="en-US" sz="14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 err="1"/>
              <a:t>홈피</a:t>
            </a:r>
            <a:endParaRPr lang="ko-KR" altLang="en-US" dirty="0"/>
          </a:p>
        </p:txBody>
      </p:sp>
      <p:sp>
        <p:nvSpPr>
          <p:cNvPr id="29" name="텍스트 개체 틀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4547" y="4293096"/>
            <a:ext cx="1979365" cy="3956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ko-KR" altLang="en-US" sz="1200" b="1" dirty="0">
                <a:solidFill>
                  <a:schemeClr val="bg1"/>
                </a:solidFill>
              </a:defRPr>
            </a:lvl1pPr>
          </a:lstStyle>
          <a:p>
            <a:pPr marL="0" lvl="0" algn="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메일</a:t>
            </a:r>
          </a:p>
        </p:txBody>
      </p:sp>
      <p:sp>
        <p:nvSpPr>
          <p:cNvPr id="30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5144316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33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6228184" y="5805264"/>
            <a:ext cx="2447925" cy="360040"/>
          </a:xfrm>
        </p:spPr>
        <p:txBody>
          <a:bodyPr>
            <a:normAutofit/>
          </a:bodyPr>
          <a:lstStyle>
            <a:lvl1pPr marL="0" indent="0" algn="r">
              <a:buNone/>
              <a:defRPr sz="1000" b="1"/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B673FBB5-9882-4912-8909-D0E3682DB0F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" y="777531"/>
            <a:ext cx="2195735" cy="11366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ED2B-C213-4060-8FC2-8CC1C6AD9DB8}" type="datetime4">
              <a:rPr lang="en-US" altLang="ko-KR" smtClean="0"/>
              <a:t>October 10,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3567-0DE6-4B80-9913-3464083148C3}" type="datetime4">
              <a:rPr lang="en-US" altLang="ko-KR" smtClean="0"/>
              <a:t>October 10,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260792" y="95251"/>
            <a:ext cx="6912768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Cambria Math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>
                <a:latin typeface="Cambria Math" pitchFamily="18" charset="0"/>
              </a:defRPr>
            </a:lvl1pPr>
            <a:lvl2pPr>
              <a:defRPr sz="1800">
                <a:latin typeface="Cambria Math" pitchFamily="18" charset="0"/>
              </a:defRPr>
            </a:lvl2pPr>
            <a:lvl3pPr>
              <a:defRPr sz="1600">
                <a:latin typeface="Cambria Math" pitchFamily="18" charset="0"/>
              </a:defRPr>
            </a:lvl3pPr>
            <a:lvl4pPr>
              <a:defRPr sz="1400">
                <a:latin typeface="Cambria Math" pitchFamily="18" charset="0"/>
              </a:defRPr>
            </a:lvl4pPr>
            <a:lvl5pPr>
              <a:defRPr sz="1400">
                <a:latin typeface="Cambria Math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26376" y="6376243"/>
            <a:ext cx="2133600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C48305D3-443B-458F-882B-7EE998C13F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43808" y="6366510"/>
            <a:ext cx="3456384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임베디드 시스템 설계 및 실험  </a:t>
            </a:r>
            <a:r>
              <a:rPr lang="en-US" altLang="ko-KR" dirty="0"/>
              <a:t>(Fall 2018)</a:t>
            </a:r>
            <a:endParaRPr lang="ko-KR" altLang="en-US"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-5144" y="764704"/>
            <a:ext cx="612068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179512" y="0"/>
            <a:ext cx="0" cy="2276872"/>
          </a:xfrm>
          <a:prstGeom prst="line">
            <a:avLst/>
          </a:prstGeom>
          <a:ln w="38100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D38216B-850A-4EE3-AAC9-AFAE800D6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58805" y="-29941"/>
            <a:ext cx="1587011" cy="8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6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연결선 12"/>
          <p:cNvCxnSpPr/>
          <p:nvPr userDrawn="1"/>
        </p:nvCxnSpPr>
        <p:spPr>
          <a:xfrm>
            <a:off x="755576" y="4028509"/>
            <a:ext cx="0" cy="36004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755576" y="4405852"/>
            <a:ext cx="0" cy="679332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51920" y="1968598"/>
            <a:ext cx="5400600" cy="0"/>
          </a:xfrm>
          <a:prstGeom prst="line">
            <a:avLst/>
          </a:prstGeom>
          <a:ln w="25400"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4709437" y="2786444"/>
            <a:ext cx="4542366" cy="0"/>
          </a:xfrm>
          <a:prstGeom prst="line">
            <a:avLst/>
          </a:prstGeom>
          <a:ln>
            <a:solidFill>
              <a:srgbClr val="393B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78904" y="4476750"/>
            <a:ext cx="3405064" cy="536426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9" name="텍스트 개체 틀 16"/>
          <p:cNvSpPr>
            <a:spLocks noGrp="1"/>
          </p:cNvSpPr>
          <p:nvPr>
            <p:ph type="body" sz="quarter" idx="20" hasCustomPrompt="1"/>
          </p:nvPr>
        </p:nvSpPr>
        <p:spPr>
          <a:xfrm>
            <a:off x="899592" y="5439730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세션 및 과목</a:t>
            </a:r>
          </a:p>
        </p:txBody>
      </p:sp>
      <p:sp>
        <p:nvSpPr>
          <p:cNvPr id="10" name="텍스트 개체 틀 16"/>
          <p:cNvSpPr>
            <a:spLocks noGrp="1"/>
          </p:cNvSpPr>
          <p:nvPr>
            <p:ph type="body" sz="quarter" idx="21" hasCustomPrompt="1"/>
          </p:nvPr>
        </p:nvSpPr>
        <p:spPr>
          <a:xfrm>
            <a:off x="899592" y="6100678"/>
            <a:ext cx="2447925" cy="360040"/>
          </a:xfrm>
        </p:spPr>
        <p:txBody>
          <a:bodyPr>
            <a:normAutofit/>
          </a:bodyPr>
          <a:lstStyle>
            <a:lvl1pPr marL="0" indent="0" algn="l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발표 명</a:t>
            </a:r>
          </a:p>
        </p:txBody>
      </p:sp>
      <p:sp>
        <p:nvSpPr>
          <p:cNvPr id="11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4355976" y="1340768"/>
            <a:ext cx="4437923" cy="545880"/>
          </a:xfr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12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4932040" y="2426404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14" name="텍스트 개체 틀 16"/>
          <p:cNvSpPr>
            <a:spLocks noGrp="1"/>
          </p:cNvSpPr>
          <p:nvPr>
            <p:ph type="body" sz="quarter" idx="22" hasCustomPrompt="1"/>
          </p:nvPr>
        </p:nvSpPr>
        <p:spPr>
          <a:xfrm>
            <a:off x="4932040" y="2780928"/>
            <a:ext cx="3855310" cy="36004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2 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195B488-8D2E-46FC-BD67-F111B17973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994472"/>
            <a:ext cx="1796040" cy="929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nucas.org/xe/files/attach/images/688/6debb41a26afda89c09c3af5318a977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02571" y="-792088"/>
            <a:ext cx="2602571" cy="792088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 userDrawn="1"/>
        </p:nvCxnSpPr>
        <p:spPr>
          <a:xfrm>
            <a:off x="1619672" y="1700808"/>
            <a:ext cx="1368152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971600" y="119675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2112" y="0"/>
            <a:ext cx="6248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/>
          <p:nvPr userDrawn="1"/>
        </p:nvCxnSpPr>
        <p:spPr>
          <a:xfrm>
            <a:off x="2934866" y="1700808"/>
            <a:ext cx="2736304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132138" y="1844674"/>
            <a:ext cx="5472310" cy="453665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  <a:p>
            <a:pPr lvl="1"/>
            <a:r>
              <a:rPr lang="ko-KR" altLang="en-US" dirty="0"/>
              <a:t>섹션 제목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986908-0BE2-4CAE-8827-583D8ED2A6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04" y="-180771"/>
            <a:ext cx="2592288" cy="1342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 userDrawn="1"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 rot="5400000">
            <a:off x="4357687" y="2071689"/>
            <a:ext cx="428625" cy="914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그룹 26"/>
          <p:cNvGrpSpPr/>
          <p:nvPr userDrawn="1"/>
        </p:nvGrpSpPr>
        <p:grpSpPr>
          <a:xfrm>
            <a:off x="0" y="0"/>
            <a:ext cx="9144001" cy="790575"/>
            <a:chOff x="0" y="0"/>
            <a:chExt cx="9144001" cy="790575"/>
          </a:xfrm>
        </p:grpSpPr>
        <p:pic>
          <p:nvPicPr>
            <p:cNvPr id="409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1691680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3347864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072111" y="0"/>
              <a:ext cx="17240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4644009" y="0"/>
              <a:ext cx="27718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>
            <a:blip r:embed="rId3" cstate="print">
              <a:lum bright="30000"/>
            </a:blip>
            <a:srcRect/>
            <a:stretch>
              <a:fillRect/>
            </a:stretch>
          </p:blipFill>
          <p:spPr bwMode="auto">
            <a:xfrm>
              <a:off x="6228185" y="0"/>
              <a:ext cx="2915816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4938" y="68318"/>
            <a:ext cx="1054516" cy="545880"/>
          </a:xfrm>
          <a:prstGeom prst="rect">
            <a:avLst/>
          </a:prstGeom>
          <a:noFill/>
          <a:effectLst>
            <a:outerShdw blurRad="50800" dist="38100" dir="2700000" sx="102000" sy="102000" algn="tl" rotWithShape="0">
              <a:prstClr val="black">
                <a:alpha val="54000"/>
              </a:prstClr>
            </a:outerShdw>
          </a:effectLst>
        </p:spPr>
      </p:pic>
      <p:sp>
        <p:nvSpPr>
          <p:cNvPr id="20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077" y="74808"/>
            <a:ext cx="3213787" cy="54588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 err="1"/>
              <a:t>챕터</a:t>
            </a:r>
            <a:r>
              <a:rPr lang="ko-KR" altLang="en-US" dirty="0"/>
              <a:t> 제목</a:t>
            </a:r>
          </a:p>
        </p:txBody>
      </p:sp>
      <p:sp>
        <p:nvSpPr>
          <p:cNvPr id="21" name="텍스트 개체 틀 16"/>
          <p:cNvSpPr>
            <a:spLocks noGrp="1"/>
          </p:cNvSpPr>
          <p:nvPr>
            <p:ph type="body" sz="quarter" idx="14" hasCustomPrompt="1"/>
          </p:nvPr>
        </p:nvSpPr>
        <p:spPr>
          <a:xfrm>
            <a:off x="3414108" y="68318"/>
            <a:ext cx="4470260" cy="545880"/>
          </a:xfrm>
        </p:spPr>
        <p:txBody>
          <a:bodyPr>
            <a:noAutofit/>
          </a:bodyPr>
          <a:lstStyle>
            <a:lvl1pPr marL="342900" indent="-342900" algn="l">
              <a:buFontTx/>
              <a:buChar char="-"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 하위 제목</a:t>
            </a:r>
            <a:r>
              <a:rPr lang="en-US" altLang="ko-KR" dirty="0"/>
              <a:t>(</a:t>
            </a:r>
            <a:r>
              <a:rPr lang="ko-KR" altLang="en-US" dirty="0"/>
              <a:t>섹션</a:t>
            </a:r>
            <a:r>
              <a:rPr lang="en-US" altLang="ko-KR" dirty="0"/>
              <a:t>)</a:t>
            </a:r>
          </a:p>
        </p:txBody>
      </p:sp>
      <p:sp>
        <p:nvSpPr>
          <p:cNvPr id="22" name="텍스트 개체 틀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980728"/>
            <a:ext cx="5976664" cy="432048"/>
          </a:xfrm>
        </p:spPr>
        <p:txBody>
          <a:bodyPr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ko-KR" altLang="en-US" dirty="0"/>
              <a:t>페이지 제목</a:t>
            </a:r>
          </a:p>
        </p:txBody>
      </p:sp>
      <p:sp>
        <p:nvSpPr>
          <p:cNvPr id="23" name="텍스트 개체 틀 16"/>
          <p:cNvSpPr>
            <a:spLocks noGrp="1"/>
          </p:cNvSpPr>
          <p:nvPr>
            <p:ph type="body" sz="quarter" idx="16" hasCustomPrompt="1"/>
          </p:nvPr>
        </p:nvSpPr>
        <p:spPr>
          <a:xfrm>
            <a:off x="967780" y="1484784"/>
            <a:ext cx="6124500" cy="215280"/>
          </a:xfrm>
        </p:spPr>
        <p:txBody>
          <a:bodyPr>
            <a:normAutofit/>
          </a:bodyPr>
          <a:lstStyle>
            <a:lvl1pPr marL="171450" indent="-171450" algn="l">
              <a:buFont typeface="Wingdings" panose="05000000000000000000" pitchFamily="2" charset="2"/>
              <a:buChar char="ü"/>
              <a:defRPr sz="1050"/>
            </a:lvl1pPr>
          </a:lstStyle>
          <a:p>
            <a:pPr lvl="0"/>
            <a:r>
              <a:rPr lang="ko-KR" altLang="en-US" dirty="0"/>
              <a:t>페이지 부제목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395288" y="2060575"/>
            <a:ext cx="8424862" cy="4105275"/>
          </a:xfrm>
        </p:spPr>
        <p:txBody>
          <a:bodyPr/>
          <a:lstStyle>
            <a:lvl1pPr>
              <a:defRPr sz="1600" b="1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20"/>
          </p:nvPr>
        </p:nvSpPr>
        <p:spPr>
          <a:xfrm>
            <a:off x="6686872" y="6448251"/>
            <a:ext cx="21336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6F21E-3ABA-4601-9597-29AC5D70D467}" type="datetime4">
              <a:rPr lang="en-US" altLang="ko-KR" smtClean="0"/>
              <a:t>October 10, 2023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13E9E-F455-4295-82EF-4C4ED31DBC04}" type="datetime4">
              <a:rPr lang="en-US" altLang="ko-KR" smtClean="0"/>
              <a:t>October 10, 2023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8F1E-B2F4-4210-B0C2-9E3DF513FAED}" type="datetime4">
              <a:rPr lang="en-US" altLang="ko-KR" smtClean="0"/>
              <a:t>October 10, 2023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13F4-26D2-464A-AC16-6E63B75D4434}" type="datetime4">
              <a:rPr lang="en-US" altLang="ko-KR" smtClean="0"/>
              <a:t>October 10,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C0F36-AA7B-4C31-B4DF-F271F8161226}" type="datetime4">
              <a:rPr lang="en-US" altLang="ko-KR" smtClean="0"/>
              <a:t>October 10, 2023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E407-4248-43AD-A914-E7E174B98A1E}" type="datetime4">
              <a:rPr lang="en-US" altLang="ko-KR" smtClean="0"/>
              <a:t>October 10, 2023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10BEF-9986-4ED6-8709-A699EEAB59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9B05-A3C7-4838-BD9E-594CAE39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25" y="908720"/>
            <a:ext cx="5717230" cy="1069498"/>
          </a:xfrm>
        </p:spPr>
        <p:txBody>
          <a:bodyPr>
            <a:normAutofit/>
          </a:bodyPr>
          <a:lstStyle/>
          <a:p>
            <a:r>
              <a:rPr lang="ko-KR" altLang="en-US" b="1" dirty="0"/>
              <a:t>임베디드 시스템 설계 및 실험</a:t>
            </a:r>
            <a:br>
              <a:rPr lang="en-US" altLang="ko-KR" b="1"/>
            </a:br>
            <a:r>
              <a:rPr lang="ko-KR" altLang="en-US" sz="2000" b="1" dirty="0"/>
              <a:t>화</a:t>
            </a:r>
            <a:r>
              <a:rPr lang="ko-KR" altLang="en-US" sz="2000" b="1"/>
              <a:t>요일 </a:t>
            </a:r>
            <a:r>
              <a:rPr lang="ko-KR" altLang="en-US" sz="2000" b="1" dirty="0"/>
              <a:t>분반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5CE3E29-8BE4-4B45-B733-D9648CD11E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547" y="5373216"/>
            <a:ext cx="1979365" cy="920897"/>
          </a:xfrm>
        </p:spPr>
        <p:txBody>
          <a:bodyPr>
            <a:noAutofit/>
          </a:bodyPr>
          <a:lstStyle/>
          <a:p>
            <a:pPr algn="r"/>
            <a:r>
              <a:rPr lang="ko-KR" altLang="en-US" dirty="0"/>
              <a:t>조교</a:t>
            </a:r>
            <a:endParaRPr lang="en-US" altLang="ko-KR" dirty="0"/>
          </a:p>
          <a:p>
            <a:pPr algn="r"/>
            <a:r>
              <a:rPr lang="ko-KR" altLang="en-US" dirty="0"/>
              <a:t>조용훈</a:t>
            </a:r>
            <a:endParaRPr lang="en-US" altLang="ko-KR" dirty="0"/>
          </a:p>
          <a:p>
            <a:pPr algn="r"/>
            <a:r>
              <a:rPr lang="en-US" altLang="ko-KR" dirty="0"/>
              <a:t>kchoyh95@pusan.ac.kr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06B8F-B7EE-4FBC-BD06-D9CEB919E575}"/>
              </a:ext>
            </a:extLst>
          </p:cNvPr>
          <p:cNvSpPr txBox="1"/>
          <p:nvPr/>
        </p:nvSpPr>
        <p:spPr>
          <a:xfrm>
            <a:off x="5873553" y="2564904"/>
            <a:ext cx="283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/>
              <a:t>7</a:t>
            </a:r>
            <a:r>
              <a:rPr lang="ko-KR" altLang="en-US" sz="2000" b="1" dirty="0"/>
              <a:t>주차</a:t>
            </a:r>
            <a:endParaRPr lang="en-US" altLang="ko-KR" sz="2000" b="1" dirty="0"/>
          </a:p>
          <a:p>
            <a:pPr algn="r"/>
            <a:r>
              <a:rPr lang="en-US" altLang="ko-KR" sz="2000" b="1" dirty="0"/>
              <a:t>Clock Tree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6F0F4-E50B-4647-AE13-AAF157704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2" y="2593487"/>
            <a:ext cx="1842290" cy="37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2C7B3-E7F0-4E76-B20F-F535DF8D63D9}"/>
              </a:ext>
            </a:extLst>
          </p:cNvPr>
          <p:cNvSpPr txBox="1"/>
          <p:nvPr/>
        </p:nvSpPr>
        <p:spPr>
          <a:xfrm>
            <a:off x="271622" y="2593487"/>
            <a:ext cx="197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Oct. </a:t>
            </a:r>
            <a:r>
              <a:rPr lang="en-US" altLang="ko-KR" sz="1400" b="1">
                <a:solidFill>
                  <a:schemeClr val="bg1"/>
                </a:solidFill>
              </a:rPr>
              <a:t>10, </a:t>
            </a:r>
            <a:r>
              <a:rPr lang="en-US" altLang="ko-KR" sz="1400" b="1" dirty="0">
                <a:solidFill>
                  <a:schemeClr val="bg1"/>
                </a:solidFill>
              </a:rPr>
              <a:t>2023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5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4734764" y="2107530"/>
            <a:ext cx="379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FCLK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Cortex System(CPU)</a:t>
            </a:r>
            <a:r>
              <a:rPr lang="ko-KR" altLang="en-US" dirty="0"/>
              <a:t>에서 사용되는 </a:t>
            </a:r>
            <a:r>
              <a:rPr lang="en-US" altLang="ko-KR" dirty="0"/>
              <a:t>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HCLK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DMA, Core memory, AHB Bus</a:t>
            </a:r>
            <a:r>
              <a:rPr lang="ko-KR" altLang="en-US" dirty="0"/>
              <a:t>에서 사용되는 </a:t>
            </a:r>
            <a:r>
              <a:rPr lang="en-US" altLang="ko-KR" dirty="0"/>
              <a:t>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PCLK</a:t>
            </a:r>
            <a:r>
              <a:rPr lang="ko-KR" altLang="en-US" dirty="0"/>
              <a:t> </a:t>
            </a:r>
            <a:r>
              <a:rPr lang="en-US" altLang="ko-KR" dirty="0"/>
              <a:t>: APB</a:t>
            </a:r>
            <a:r>
              <a:rPr lang="ko-KR" altLang="en-US" dirty="0"/>
              <a:t> </a:t>
            </a:r>
            <a:r>
              <a:rPr lang="en-US" altLang="ko-KR" dirty="0"/>
              <a:t>Bus</a:t>
            </a:r>
            <a:r>
              <a:rPr lang="ko-KR" altLang="en-US" dirty="0"/>
              <a:t>에 사용되는 </a:t>
            </a:r>
            <a:r>
              <a:rPr lang="en-US" altLang="ko-KR" dirty="0"/>
              <a:t>Clock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FA3154-5616-4648-B430-D1846155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19377"/>
            <a:ext cx="4060929" cy="35274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7B1228-300F-4E25-8B1D-D6994952E786}"/>
              </a:ext>
            </a:extLst>
          </p:cNvPr>
          <p:cNvSpPr/>
          <p:nvPr/>
        </p:nvSpPr>
        <p:spPr>
          <a:xfrm>
            <a:off x="3419872" y="2348880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C61413-C668-452B-828E-AD71B8F2EAE3}"/>
              </a:ext>
            </a:extLst>
          </p:cNvPr>
          <p:cNvSpPr/>
          <p:nvPr/>
        </p:nvSpPr>
        <p:spPr>
          <a:xfrm>
            <a:off x="2699792" y="213285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89736E-609C-461D-92C8-8660D7B55CDF}"/>
              </a:ext>
            </a:extLst>
          </p:cNvPr>
          <p:cNvSpPr/>
          <p:nvPr/>
        </p:nvSpPr>
        <p:spPr>
          <a:xfrm>
            <a:off x="2267744" y="1772816"/>
            <a:ext cx="3600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4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5112420" y="1499859"/>
            <a:ext cx="3738097" cy="355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PLL</a:t>
            </a:r>
            <a:r>
              <a:rPr lang="ko-KR" altLang="en-US" sz="1600" dirty="0"/>
              <a:t>은 위상 동기 회로이며</a:t>
            </a:r>
            <a:r>
              <a:rPr lang="en-US" altLang="ko-KR" sz="1600" dirty="0"/>
              <a:t>, </a:t>
            </a:r>
            <a:r>
              <a:rPr lang="ko-KR" altLang="en-US" sz="1600" dirty="0"/>
              <a:t>입력 신호와 출력신호를 이용해 출력신호를 제어하는 시스템을 말한다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입력된 신호에 맞추어 출력 신호의 주파수 조절이 목적이다</a:t>
            </a:r>
            <a:r>
              <a:rPr lang="en-US" altLang="ko-K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HSE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오실레이터에</a:t>
            </a:r>
            <a:r>
              <a:rPr lang="ko-KR" altLang="en-US" sz="1200" dirty="0"/>
              <a:t> </a:t>
            </a:r>
            <a:r>
              <a:rPr lang="en-US" altLang="ko-KR" sz="1200" dirty="0"/>
              <a:t>Clock(25MHz)</a:t>
            </a:r>
            <a:r>
              <a:rPr lang="ko-KR" altLang="en-US" sz="1200" dirty="0"/>
              <a:t>을 생성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주어진  </a:t>
            </a:r>
            <a:r>
              <a:rPr lang="en-US" altLang="ko-KR" sz="1200" dirty="0"/>
              <a:t>MUX</a:t>
            </a:r>
            <a:r>
              <a:rPr lang="ko-KR" altLang="en-US" sz="1200" dirty="0"/>
              <a:t>와 </a:t>
            </a:r>
            <a:r>
              <a:rPr lang="en-US" altLang="ko-KR" sz="1200" dirty="0"/>
              <a:t>DIV, MUL</a:t>
            </a:r>
            <a:r>
              <a:rPr lang="ko-KR" altLang="en-US" sz="1200" dirty="0"/>
              <a:t>을 이용해 원하는 시스템 클럭을 만든다</a:t>
            </a:r>
            <a:r>
              <a:rPr lang="en-US" altLang="ko-KR" sz="1600" dirty="0"/>
              <a:t>.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PLL(Phase-Locked Loop)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D590D7-EAE0-4DB1-8694-06D5A581058C}"/>
              </a:ext>
            </a:extLst>
          </p:cNvPr>
          <p:cNvGrpSpPr/>
          <p:nvPr/>
        </p:nvGrpSpPr>
        <p:grpSpPr>
          <a:xfrm>
            <a:off x="260792" y="1543329"/>
            <a:ext cx="4537472" cy="4467646"/>
            <a:chOff x="260792" y="1543329"/>
            <a:chExt cx="4537472" cy="4467646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7A28E1C4-4999-44A2-ABB0-CCBA22219C6B}"/>
                </a:ext>
              </a:extLst>
            </p:cNvPr>
            <p:cNvGrpSpPr/>
            <p:nvPr/>
          </p:nvGrpSpPr>
          <p:grpSpPr>
            <a:xfrm>
              <a:off x="260792" y="1543329"/>
              <a:ext cx="4537472" cy="4467646"/>
              <a:chOff x="258822" y="1561637"/>
              <a:chExt cx="4537472" cy="4467646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5702664-A205-4F0E-8288-53B8F95F6096}"/>
                  </a:ext>
                </a:extLst>
              </p:cNvPr>
              <p:cNvGrpSpPr/>
              <p:nvPr/>
            </p:nvGrpSpPr>
            <p:grpSpPr>
              <a:xfrm>
                <a:off x="258822" y="1561637"/>
                <a:ext cx="4537472" cy="4467646"/>
                <a:chOff x="1547620" y="818584"/>
                <a:chExt cx="5472695" cy="4068704"/>
              </a:xfrm>
            </p:grpSpPr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F3C52E63-86B4-45D4-855B-84AD91F4D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47620" y="818584"/>
                  <a:ext cx="5472695" cy="4068704"/>
                </a:xfrm>
                <a:prstGeom prst="rect">
                  <a:avLst/>
                </a:prstGeom>
                <a:ln w="28575">
                  <a:solidFill>
                    <a:srgbClr val="0070C0"/>
                  </a:solidFill>
                </a:ln>
              </p:spPr>
            </p:pic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C0920D97-F8A1-4B7D-9167-735E3F9E8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5816" y="2276872"/>
                  <a:ext cx="50405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9F08E95-A06D-4DCE-9401-1173093CA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91880" y="2397026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E47A1B2-2956-49A2-B9AB-618CBA326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94819" y="2389039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C896A140-871B-4E0A-854B-E678EA3FB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0365" y="2204864"/>
                  <a:ext cx="360040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CA91C6A1-8BA8-46A2-AE6A-FABDE5544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6096" y="2204864"/>
                  <a:ext cx="57606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52DAD16F-830B-4182-B47B-8FE05A180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2263016"/>
                  <a:ext cx="0" cy="169062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23FD248F-0A47-4700-B7E7-39E228B97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3953644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448708C0-2235-4A28-87C2-897ECA548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916" y="3478733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0F507334-A8AC-49E9-A651-D7555D494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6389" y="3478733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8DB0F92-A3F2-41F6-A3DE-6C7634A2C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5916" y="3478733"/>
                  <a:ext cx="0" cy="45432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C83B0A2B-764D-4217-B718-D6E855D524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7904" y="3933056"/>
                  <a:ext cx="10801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B7358D60-250E-4CD3-AB9C-D0E2F1833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20405" y="2852936"/>
                  <a:ext cx="1059" cy="62579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33498690-1D32-433E-8CDF-BABC6D24AA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507" y="2852936"/>
                  <a:ext cx="166389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78BF6C8C-B1DC-448F-BF6F-8141D6B9F3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1840" y="2564904"/>
                  <a:ext cx="288032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048DF8D8-33BD-478D-9F83-67BB86CB6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56507" y="2564904"/>
                  <a:ext cx="0" cy="28803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9DBFC0D7-B644-4CB1-A132-951277564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478" y="2348880"/>
                <a:ext cx="582816" cy="224160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CBF77BB-DB62-4F2D-8AE2-D9BBFA2EDE07}"/>
                </a:ext>
              </a:extLst>
            </p:cNvPr>
            <p:cNvSpPr/>
            <p:nvPr/>
          </p:nvSpPr>
          <p:spPr>
            <a:xfrm>
              <a:off x="3851920" y="2060848"/>
              <a:ext cx="298485" cy="1152123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5E32EB4-F172-4F6B-8B6B-FE7CF56027F6}"/>
                </a:ext>
              </a:extLst>
            </p:cNvPr>
            <p:cNvSpPr/>
            <p:nvPr/>
          </p:nvSpPr>
          <p:spPr>
            <a:xfrm>
              <a:off x="2515316" y="2723472"/>
              <a:ext cx="238805" cy="84845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9B05AB-61DB-4E4B-9A23-1658AF4FBF5F}"/>
                </a:ext>
              </a:extLst>
            </p:cNvPr>
            <p:cNvSpPr/>
            <p:nvPr/>
          </p:nvSpPr>
          <p:spPr>
            <a:xfrm>
              <a:off x="1713784" y="2900573"/>
              <a:ext cx="218702" cy="74444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FBAE15-E928-4112-B15E-1EDCD297938E}"/>
                </a:ext>
              </a:extLst>
            </p:cNvPr>
            <p:cNvSpPr/>
            <p:nvPr/>
          </p:nvSpPr>
          <p:spPr>
            <a:xfrm>
              <a:off x="2915816" y="2900573"/>
              <a:ext cx="636658" cy="37596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86ED8C-9FAA-4DBC-BDB9-224B64D3FD08}"/>
                </a:ext>
              </a:extLst>
            </p:cNvPr>
            <p:cNvSpPr/>
            <p:nvPr/>
          </p:nvSpPr>
          <p:spPr>
            <a:xfrm>
              <a:off x="1974814" y="3082167"/>
              <a:ext cx="528059" cy="38873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7B92A3-5830-41DA-BB60-1CC12A0726A7}"/>
                </a:ext>
              </a:extLst>
            </p:cNvPr>
            <p:cNvSpPr/>
            <p:nvPr/>
          </p:nvSpPr>
          <p:spPr>
            <a:xfrm>
              <a:off x="1559105" y="4753015"/>
              <a:ext cx="528059" cy="38873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D20AC1-F9AB-4CA3-9149-93BBE003E9C8}"/>
                </a:ext>
              </a:extLst>
            </p:cNvPr>
            <p:cNvSpPr/>
            <p:nvPr/>
          </p:nvSpPr>
          <p:spPr>
            <a:xfrm>
              <a:off x="2272811" y="4269943"/>
              <a:ext cx="581200" cy="42973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5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21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PLL(Phase-Locked Loop)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B128D-B93A-49C1-9849-C597FC6D378B}"/>
              </a:ext>
            </a:extLst>
          </p:cNvPr>
          <p:cNvSpPr txBox="1"/>
          <p:nvPr/>
        </p:nvSpPr>
        <p:spPr>
          <a:xfrm>
            <a:off x="404650" y="1307619"/>
            <a:ext cx="610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Clock </a:t>
            </a:r>
            <a:r>
              <a:rPr lang="ko-KR" altLang="en-US" sz="2400" dirty="0"/>
              <a:t>제어에 사용되는 여러가지 레지스터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7950FD-2E9C-41F0-998B-9662DAE34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96" y="1897873"/>
            <a:ext cx="3590514" cy="1504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CD9DDC-A175-4B78-9BD9-FA6D23DB4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265"/>
          <a:stretch/>
        </p:blipFill>
        <p:spPr>
          <a:xfrm>
            <a:off x="848451" y="2738953"/>
            <a:ext cx="3887341" cy="674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56B2E4-EBEE-453A-8084-B2B01CA13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322"/>
          <a:stretch/>
        </p:blipFill>
        <p:spPr>
          <a:xfrm>
            <a:off x="4859500" y="2021950"/>
            <a:ext cx="3800476" cy="66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8EF59-7EA5-4935-878B-2170970BEAD1}"/>
              </a:ext>
            </a:extLst>
          </p:cNvPr>
          <p:cNvSpPr txBox="1"/>
          <p:nvPr/>
        </p:nvSpPr>
        <p:spPr>
          <a:xfrm>
            <a:off x="997044" y="3691351"/>
            <a:ext cx="3800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APB2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로 나누기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6A1FA2-B7E7-4C39-9527-A6BC67AC4222}"/>
              </a:ext>
            </a:extLst>
          </p:cNvPr>
          <p:cNvGrpSpPr/>
          <p:nvPr/>
        </p:nvGrpSpPr>
        <p:grpSpPr>
          <a:xfrm>
            <a:off x="4637331" y="3848718"/>
            <a:ext cx="3176439" cy="1886957"/>
            <a:chOff x="4938156" y="3469535"/>
            <a:chExt cx="3176439" cy="188695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CB7729B-86C8-4870-92F0-E94831A7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684" t="39481"/>
            <a:stretch/>
          </p:blipFill>
          <p:spPr>
            <a:xfrm>
              <a:off x="4938156" y="3469535"/>
              <a:ext cx="3176439" cy="188695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FA86D0-36B5-47E9-9762-63420C9229ED}"/>
                </a:ext>
              </a:extLst>
            </p:cNvPr>
            <p:cNvSpPr/>
            <p:nvPr/>
          </p:nvSpPr>
          <p:spPr>
            <a:xfrm>
              <a:off x="5663241" y="3963544"/>
              <a:ext cx="636951" cy="2764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88457E-618B-44EC-9429-80D8AB979C1A}"/>
              </a:ext>
            </a:extLst>
          </p:cNvPr>
          <p:cNvGrpSpPr/>
          <p:nvPr/>
        </p:nvGrpSpPr>
        <p:grpSpPr>
          <a:xfrm>
            <a:off x="1180947" y="5659610"/>
            <a:ext cx="5855733" cy="1172951"/>
            <a:chOff x="260792" y="5259727"/>
            <a:chExt cx="5855733" cy="117295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16D618-6088-47F5-9E1F-2BD16C5B7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792" y="5259727"/>
              <a:ext cx="5855733" cy="1172951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6E984AE-A8C1-4277-A058-1085FDB45E18}"/>
                </a:ext>
              </a:extLst>
            </p:cNvPr>
            <p:cNvCxnSpPr/>
            <p:nvPr/>
          </p:nvCxnSpPr>
          <p:spPr>
            <a:xfrm>
              <a:off x="1619672" y="5447538"/>
              <a:ext cx="183645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7B9F5FE-9FEA-4DC5-874E-12F4B7DA368A}"/>
                </a:ext>
              </a:extLst>
            </p:cNvPr>
            <p:cNvCxnSpPr>
              <a:cxnSpLocks/>
            </p:cNvCxnSpPr>
            <p:nvPr/>
          </p:nvCxnSpPr>
          <p:spPr>
            <a:xfrm>
              <a:off x="1031092" y="5931014"/>
              <a:ext cx="12932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D69C1DC-C7B5-471D-804C-AC6D763EB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629" y="4364556"/>
            <a:ext cx="3065693" cy="12193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E3FD6C-50EF-4B36-8605-5986A3FE8B31}"/>
              </a:ext>
            </a:extLst>
          </p:cNvPr>
          <p:cNvSpPr txBox="1"/>
          <p:nvPr/>
        </p:nvSpPr>
        <p:spPr>
          <a:xfrm>
            <a:off x="4023141" y="6462659"/>
            <a:ext cx="4596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RCC-&gt;CFGR</a:t>
            </a:r>
            <a:r>
              <a:rPr lang="ko-KR" altLang="en-US" sz="1200" dirty="0"/>
              <a:t> </a:t>
            </a:r>
            <a:r>
              <a:rPr lang="en-US" altLang="ko-KR" sz="1200" dirty="0"/>
              <a:t>|=</a:t>
            </a:r>
            <a:r>
              <a:rPr lang="ko-KR" altLang="en-US" sz="1200" dirty="0"/>
              <a:t> </a:t>
            </a:r>
            <a:r>
              <a:rPr lang="en-US" altLang="ko-KR" sz="1200" dirty="0"/>
              <a:t>RCC_CFGR_PPRE2_DIV2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1244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CE7297-161A-49D3-98B3-AEDB499F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0" y="1913417"/>
            <a:ext cx="4264860" cy="2736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4572000" y="1556792"/>
            <a:ext cx="446449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Parallel</a:t>
            </a:r>
            <a:r>
              <a:rPr lang="ko-KR" altLang="en-US" sz="1600" dirty="0"/>
              <a:t> </a:t>
            </a:r>
            <a:r>
              <a:rPr lang="en-US" altLang="ko-KR" sz="1600" dirty="0"/>
              <a:t>Communication(</a:t>
            </a:r>
            <a:r>
              <a:rPr lang="ko-KR" altLang="en-US" sz="1600" dirty="0"/>
              <a:t>병렬 통신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여러 개의 데이터 선을 이용해</a:t>
            </a:r>
            <a:r>
              <a:rPr lang="en-US" altLang="ko-KR" sz="1600" dirty="0"/>
              <a:t>, </a:t>
            </a:r>
            <a:r>
              <a:rPr lang="ko-KR" altLang="en-US" sz="1600" dirty="0"/>
              <a:t>각각의 선에 비트를 하나씩 보내는 방법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416F9-2651-4148-8B4A-C409234182BD}"/>
              </a:ext>
            </a:extLst>
          </p:cNvPr>
          <p:cNvSpPr txBox="1"/>
          <p:nvPr/>
        </p:nvSpPr>
        <p:spPr>
          <a:xfrm>
            <a:off x="4572000" y="3356992"/>
            <a:ext cx="446449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2. Serial Communication(</a:t>
            </a:r>
            <a:r>
              <a:rPr lang="ko-KR" altLang="en-US" sz="1600" dirty="0">
                <a:solidFill>
                  <a:srgbClr val="FF0000"/>
                </a:solidFill>
              </a:rPr>
              <a:t>직렬 통신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하나의 데이터 선을 이용해 비트를 차례로 보내는 방법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속도는 느리나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데이터 선을 연장하기 위한 비용이 적음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5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395536" y="4221088"/>
            <a:ext cx="835292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동기식 통신을 지원하는 </a:t>
            </a:r>
            <a:r>
              <a:rPr lang="en-US" altLang="ko-KR" sz="1600" dirty="0"/>
              <a:t>UART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동기화를 위해 같은 클럭을 사용함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클럭 전송을 위한 별도의 </a:t>
            </a:r>
            <a:r>
              <a:rPr lang="ko-KR" altLang="en-US" sz="1600" dirty="0" err="1"/>
              <a:t>클럭선</a:t>
            </a:r>
            <a:r>
              <a:rPr lang="ko-KR" altLang="en-US" sz="1600" dirty="0"/>
              <a:t> 필요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Start bits/ Stop bits</a:t>
            </a:r>
            <a:r>
              <a:rPr lang="ko-KR" altLang="en-US" sz="1600" dirty="0"/>
              <a:t>가 없고 </a:t>
            </a:r>
            <a:r>
              <a:rPr lang="en-US" altLang="ko-KR" sz="1600" dirty="0"/>
              <a:t>Data bits</a:t>
            </a:r>
            <a:r>
              <a:rPr lang="ko-KR" altLang="en-US" sz="1600" dirty="0"/>
              <a:t>를 클럭에 동기화해 전송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552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Sync/Async Receiver/Transmitter (USART)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A3AA13-AF13-4D79-813D-36AED6B8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639794"/>
            <a:ext cx="58769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6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395536" y="4221088"/>
            <a:ext cx="835292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비동기 통신 프로토콜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Rx(</a:t>
            </a:r>
            <a:r>
              <a:rPr lang="ko-KR" altLang="en-US" sz="1600" dirty="0"/>
              <a:t>데이터 수신</a:t>
            </a:r>
            <a:r>
              <a:rPr lang="en-US" altLang="ko-KR" sz="1600" dirty="0"/>
              <a:t>)</a:t>
            </a:r>
            <a:r>
              <a:rPr lang="ko-KR" altLang="en-US" sz="1600" dirty="0"/>
              <a:t>와 </a:t>
            </a:r>
            <a:r>
              <a:rPr lang="en-US" altLang="ko-KR" sz="1600" dirty="0"/>
              <a:t>Tx(</a:t>
            </a:r>
            <a:r>
              <a:rPr lang="ko-KR" altLang="en-US" sz="1600" dirty="0"/>
              <a:t>데이터 송신</a:t>
            </a:r>
            <a:r>
              <a:rPr lang="en-US" altLang="ko-KR" sz="1600" dirty="0"/>
              <a:t>) </a:t>
            </a:r>
            <a:r>
              <a:rPr lang="ko-KR" altLang="en-US" sz="1600" dirty="0"/>
              <a:t>교차연결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비동기 통신이기 때문에 </a:t>
            </a:r>
            <a:r>
              <a:rPr lang="en-US" altLang="ko-KR" sz="1600" dirty="0"/>
              <a:t>Baud Rate</a:t>
            </a:r>
            <a:r>
              <a:rPr lang="ko-KR" altLang="en-US" sz="1600" dirty="0"/>
              <a:t>를 일치 시켜야 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Baud Rate</a:t>
            </a:r>
            <a:r>
              <a:rPr lang="ko-KR" altLang="en-US" sz="1600" dirty="0"/>
              <a:t>란 초당 얼마나 많은 심볼</a:t>
            </a:r>
            <a:r>
              <a:rPr lang="en-US" altLang="ko-KR" sz="1600" dirty="0"/>
              <a:t>(</a:t>
            </a:r>
            <a:r>
              <a:rPr lang="ko-KR" altLang="en-US" sz="1600" dirty="0"/>
              <a:t>의미 있는 데이터 묶음</a:t>
            </a:r>
            <a:r>
              <a:rPr lang="en-US" altLang="ko-KR" sz="1600" dirty="0"/>
              <a:t>)</a:t>
            </a:r>
            <a:r>
              <a:rPr lang="ko-KR" altLang="en-US" sz="1600" dirty="0"/>
              <a:t>을 전송할 수 있는가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 (UART)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611D3D-118B-4245-A2C2-7D277C44B098}"/>
              </a:ext>
            </a:extLst>
          </p:cNvPr>
          <p:cNvGrpSpPr/>
          <p:nvPr/>
        </p:nvGrpSpPr>
        <p:grpSpPr>
          <a:xfrm>
            <a:off x="285180" y="1644605"/>
            <a:ext cx="8802937" cy="2162175"/>
            <a:chOff x="285180" y="1644605"/>
            <a:chExt cx="8802937" cy="21621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D08121-0C36-42FD-BBB5-CD30406A2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192" y="1918452"/>
              <a:ext cx="2787925" cy="151054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A3AA13-AF13-4D79-813D-36AED6B82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80" y="1644605"/>
              <a:ext cx="5876925" cy="2162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27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Start bit : </a:t>
            </a:r>
            <a:r>
              <a:rPr lang="ko-KR" altLang="en-US" sz="1600" dirty="0"/>
              <a:t>통신의 시작을 의미하며 </a:t>
            </a:r>
            <a:r>
              <a:rPr lang="en-US" altLang="ko-KR" sz="1600" dirty="0"/>
              <a:t>1bit </a:t>
            </a:r>
            <a:r>
              <a:rPr lang="ko-KR" altLang="en-US" sz="1600" dirty="0"/>
              <a:t>길이 만큼 유지</a:t>
            </a:r>
            <a:r>
              <a:rPr lang="en-US" altLang="ko-KR" sz="1600" dirty="0"/>
              <a:t>. “</a:t>
            </a:r>
            <a:r>
              <a:rPr lang="ko-KR" altLang="en-US" sz="1600" dirty="0"/>
              <a:t>이제부터 정해진 약속에 따라 통신을 시작한다</a:t>
            </a:r>
            <a:r>
              <a:rPr lang="en-US" altLang="ko-KR" sz="1600" dirty="0"/>
              <a:t>＂</a:t>
            </a:r>
            <a:r>
              <a:rPr lang="ko-KR" altLang="en-US" sz="1600" dirty="0"/>
              <a:t>라는 의미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Data bit : 8~9 bit</a:t>
            </a:r>
            <a:r>
              <a:rPr lang="ko-KR" altLang="en-US" sz="1600" dirty="0"/>
              <a:t>의 데이터를 전송</a:t>
            </a:r>
            <a:r>
              <a:rPr lang="en-US" altLang="ko-KR" sz="1600" dirty="0"/>
              <a:t>. Bit</a:t>
            </a:r>
            <a:r>
              <a:rPr lang="ko-KR" altLang="en-US" sz="1600" dirty="0"/>
              <a:t>의 개수는 레지스터 설정에 따라 다름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Parity bit : </a:t>
            </a:r>
            <a:r>
              <a:rPr lang="ko-KR" altLang="en-US" sz="1600" dirty="0"/>
              <a:t>에러 검사를 위한 값</a:t>
            </a:r>
            <a:r>
              <a:rPr lang="en-US" altLang="ko-KR" sz="1600" dirty="0"/>
              <a:t>. </a:t>
            </a:r>
            <a:r>
              <a:rPr lang="ko-KR" altLang="en-US" sz="1600" dirty="0"/>
              <a:t>수신 측에서 이 </a:t>
            </a:r>
            <a:r>
              <a:rPr lang="en-US" altLang="ko-KR" sz="1600" dirty="0"/>
              <a:t>bit</a:t>
            </a:r>
            <a:r>
              <a:rPr lang="ko-KR" altLang="en-US" sz="1600" dirty="0"/>
              <a:t>를 이용해 에러 검사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Stop bit : </a:t>
            </a:r>
            <a:r>
              <a:rPr lang="ko-KR" altLang="en-US" sz="1600" dirty="0"/>
              <a:t>통신의 종료를 알림</a:t>
            </a:r>
            <a:r>
              <a:rPr lang="en-US" altLang="ko-KR" sz="1600" dirty="0"/>
              <a:t>. </a:t>
            </a:r>
            <a:r>
              <a:rPr lang="ko-KR" altLang="en-US" sz="1600" dirty="0"/>
              <a:t>레지스터에 따라 </a:t>
            </a:r>
            <a:r>
              <a:rPr lang="en-US" altLang="ko-KR" sz="1600" dirty="0"/>
              <a:t>1, 1.5, 2bit</a:t>
            </a:r>
            <a:r>
              <a:rPr lang="ko-KR" altLang="en-US" sz="1600" dirty="0"/>
              <a:t>로 설정</a:t>
            </a: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D7B1CF-B917-42F0-B419-41002828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52178"/>
            <a:ext cx="6912768" cy="12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9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600" b="1" dirty="0"/>
              <a:t>패리티 비트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송수신 시 오류로 인해 </a:t>
            </a:r>
            <a:r>
              <a:rPr lang="en-US" altLang="ko-KR" sz="1600" dirty="0"/>
              <a:t>bit</a:t>
            </a:r>
            <a:r>
              <a:rPr lang="ko-KR" altLang="en-US" sz="1600" dirty="0"/>
              <a:t>가 </a:t>
            </a:r>
            <a:r>
              <a:rPr lang="en-US" altLang="ko-KR" sz="1600" dirty="0"/>
              <a:t>1 -&gt; 0 </a:t>
            </a:r>
            <a:r>
              <a:rPr lang="ko-KR" altLang="en-US" sz="1600" dirty="0"/>
              <a:t>또는 </a:t>
            </a:r>
            <a:r>
              <a:rPr lang="en-US" altLang="ko-KR" sz="1600" dirty="0"/>
              <a:t>0 -&gt; 1</a:t>
            </a:r>
            <a:r>
              <a:rPr lang="ko-KR" altLang="en-US" sz="1600" dirty="0"/>
              <a:t>로 바뀌었을 때 확인할 수 있는 보호장치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에러 발생 여부는 확인 가능하나</a:t>
            </a:r>
            <a:r>
              <a:rPr lang="en-US" altLang="ko-KR" sz="1600" dirty="0"/>
              <a:t>, </a:t>
            </a:r>
            <a:r>
              <a:rPr lang="ko-KR" altLang="en-US" sz="1600" dirty="0"/>
              <a:t>오류 수정은 불가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수신 측에서 에러 발생 여부 확인 후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</a:t>
            </a:r>
            <a:r>
              <a:rPr lang="ko-KR" altLang="en-US" sz="1600" dirty="0" err="1"/>
              <a:t>재요청</a:t>
            </a:r>
            <a:r>
              <a:rPr lang="ko-KR" altLang="en-US" sz="1600" dirty="0"/>
              <a:t> 가능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A5C681-3AC2-4DAE-9238-0E84973D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33" y="1715899"/>
            <a:ext cx="6113686" cy="14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9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>
                <a:latin typeface="+mn-lt"/>
              </a:rPr>
              <a:t>시리얼 통신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03497-A6E6-4549-88FE-0D6A1A9F7752}"/>
              </a:ext>
            </a:extLst>
          </p:cNvPr>
          <p:cNvSpPr txBox="1"/>
          <p:nvPr/>
        </p:nvSpPr>
        <p:spPr>
          <a:xfrm>
            <a:off x="179512" y="3700966"/>
            <a:ext cx="8352928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dirty="0"/>
              <a:t>Even parity, Odd Parity</a:t>
            </a:r>
            <a:r>
              <a:rPr lang="ko-KR" altLang="en-US" sz="1600" dirty="0"/>
              <a:t> 설정에 따라</a:t>
            </a:r>
            <a:r>
              <a:rPr lang="en-US" altLang="ko-KR" sz="1600" dirty="0"/>
              <a:t>, Parity bit</a:t>
            </a:r>
            <a:r>
              <a:rPr lang="ko-KR" altLang="en-US" sz="1600" dirty="0"/>
              <a:t>의 값이 다름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Even Parity : (</a:t>
            </a:r>
            <a:r>
              <a:rPr lang="ko-KR" altLang="en-US" sz="1600" dirty="0"/>
              <a:t>전송하고자 하는 데이터 </a:t>
            </a:r>
            <a:r>
              <a:rPr lang="en-US" altLang="ko-KR" sz="1600" dirty="0"/>
              <a:t>+ parity bit) 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인 </a:t>
            </a:r>
            <a:r>
              <a:rPr lang="en-US" altLang="ko-KR" sz="1600" dirty="0"/>
              <a:t>bit</a:t>
            </a:r>
            <a:r>
              <a:rPr lang="ko-KR" altLang="en-US" sz="1600" dirty="0"/>
              <a:t>의 개수가 짝수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Odd</a:t>
            </a:r>
            <a:r>
              <a:rPr lang="ko-KR" altLang="en-US" sz="1600" dirty="0"/>
              <a:t> </a:t>
            </a:r>
            <a:r>
              <a:rPr lang="en-US" altLang="ko-KR" sz="1600" dirty="0"/>
              <a:t>Parity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전송하고자 하는 데이터 </a:t>
            </a:r>
            <a:r>
              <a:rPr lang="en-US" altLang="ko-KR" sz="1600" dirty="0"/>
              <a:t>+ parity bit) </a:t>
            </a:r>
            <a:r>
              <a:rPr lang="ko-KR" altLang="en-US" sz="1600" dirty="0"/>
              <a:t>중 </a:t>
            </a:r>
            <a:r>
              <a:rPr lang="en-US" altLang="ko-KR" sz="1600" dirty="0"/>
              <a:t>1</a:t>
            </a:r>
            <a:r>
              <a:rPr lang="ko-KR" altLang="en-US" sz="1600" dirty="0"/>
              <a:t>인 </a:t>
            </a:r>
            <a:r>
              <a:rPr lang="en-US" altLang="ko-KR" sz="1600" dirty="0"/>
              <a:t>bit</a:t>
            </a:r>
            <a:r>
              <a:rPr lang="ko-KR" altLang="en-US" sz="1600" dirty="0"/>
              <a:t>의 개수가 홀수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Even, Odd </a:t>
            </a:r>
            <a:r>
              <a:rPr lang="ko-KR" altLang="en-US" sz="1600" dirty="0"/>
              <a:t>설정은 송수신 측이 미리 동기화되어 있어야 함</a:t>
            </a:r>
            <a:r>
              <a:rPr lang="en-US" altLang="ko-KR" sz="16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67D59-500E-4FE8-B5AD-6ADC18AF3B29}"/>
              </a:ext>
            </a:extLst>
          </p:cNvPr>
          <p:cNvSpPr txBox="1"/>
          <p:nvPr/>
        </p:nvSpPr>
        <p:spPr>
          <a:xfrm>
            <a:off x="260792" y="1006659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Universal Asynchronous Receiver/Transmitter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F72D0-27FC-4D54-8E75-1590C7C0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2335"/>
            <a:ext cx="4752528" cy="17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25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j-ea"/>
              </a:rPr>
              <a:t>System Clock Generate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9D07E-D893-4118-9FEA-6F9D63AF3982}"/>
              </a:ext>
            </a:extLst>
          </p:cNvPr>
          <p:cNvSpPr txBox="1"/>
          <p:nvPr/>
        </p:nvSpPr>
        <p:spPr>
          <a:xfrm>
            <a:off x="4397151" y="908720"/>
            <a:ext cx="4744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TODO </a:t>
            </a:r>
            <a:r>
              <a:rPr lang="ko-KR" altLang="en-US" b="1" dirty="0"/>
              <a:t>부분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/>
              <a:t>reference </a:t>
            </a:r>
            <a:r>
              <a:rPr lang="ko-KR" altLang="en-US" b="1" dirty="0"/>
              <a:t>및 </a:t>
            </a:r>
            <a:r>
              <a:rPr lang="en-US" altLang="ko-KR" b="1" dirty="0"/>
              <a:t>datasheet </a:t>
            </a:r>
            <a:r>
              <a:rPr lang="ko-KR" altLang="en-US" b="1" dirty="0"/>
              <a:t>참고하여 코드 채워 넣기 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주소 및 대입 값 정의된 이름으로 입력하기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CF0631-82CA-402A-8FEF-A3FD696D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0" y="908720"/>
            <a:ext cx="3932615" cy="4655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4040A7-F9DF-46B9-8B53-B8A9118B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29" y="4015681"/>
            <a:ext cx="4261440" cy="2520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F4A991-F5B8-49E1-B6B3-621449174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594" y="2636912"/>
            <a:ext cx="4032846" cy="41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7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D9F381-945D-4B07-B8DF-2E6E439CBF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3888" y="3140968"/>
            <a:ext cx="5040560" cy="3240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6</a:t>
            </a:r>
            <a:r>
              <a:rPr lang="ko-KR" altLang="en-US" sz="2800" dirty="0"/>
              <a:t>주차 실험 내용</a:t>
            </a:r>
          </a:p>
        </p:txBody>
      </p:sp>
    </p:spTree>
    <p:extLst>
      <p:ext uri="{BB962C8B-B14F-4D97-AF65-F5344CB8AC3E}">
        <p14:creationId xmlns:p14="http://schemas.microsoft.com/office/powerpoint/2010/main" val="1707325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GPIO</a:t>
            </a:r>
            <a:r>
              <a:rPr lang="ko-KR" altLang="en-US" sz="2400" dirty="0">
                <a:latin typeface="+mn-lt"/>
              </a:rPr>
              <a:t> 설정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54F38-51A3-4B3A-8C24-F7848862B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8175543" cy="144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CB0EAB-1105-4A9E-A855-F09316AB07EE}"/>
              </a:ext>
            </a:extLst>
          </p:cNvPr>
          <p:cNvSpPr txBox="1"/>
          <p:nvPr/>
        </p:nvSpPr>
        <p:spPr>
          <a:xfrm>
            <a:off x="3851920" y="2307428"/>
            <a:ext cx="4807851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MCO </a:t>
            </a:r>
            <a:r>
              <a:rPr lang="ko-KR" altLang="en-US" dirty="0"/>
              <a:t>및 </a:t>
            </a:r>
            <a:r>
              <a:rPr lang="en-US" altLang="ko-KR" dirty="0"/>
              <a:t>UART </a:t>
            </a:r>
            <a:r>
              <a:rPr lang="ko-KR" altLang="en-US" dirty="0"/>
              <a:t>사용을 위한 </a:t>
            </a:r>
            <a:r>
              <a:rPr lang="en-US" altLang="ko-KR" dirty="0"/>
              <a:t>PORT/PIN </a:t>
            </a:r>
            <a:r>
              <a:rPr lang="ko-KR" altLang="en-US" dirty="0"/>
              <a:t>의 </a:t>
            </a:r>
            <a:r>
              <a:rPr lang="en-US" altLang="ko-KR" dirty="0"/>
              <a:t>GPIO </a:t>
            </a:r>
            <a:r>
              <a:rPr lang="ko-KR" altLang="en-US" dirty="0"/>
              <a:t>설정이 필요함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Datasheet</a:t>
            </a:r>
            <a:r>
              <a:rPr lang="ko-KR" altLang="en-US" dirty="0"/>
              <a:t>의 </a:t>
            </a:r>
            <a:r>
              <a:rPr lang="en-US" altLang="ko-KR" dirty="0"/>
              <a:t>Table 5. Pin definitions (p27~32) </a:t>
            </a:r>
            <a:r>
              <a:rPr lang="ko-KR" altLang="en-US" dirty="0"/>
              <a:t>참고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MCO </a:t>
            </a:r>
            <a:r>
              <a:rPr lang="ko-KR" altLang="en-US" dirty="0"/>
              <a:t>및 </a:t>
            </a:r>
            <a:r>
              <a:rPr lang="en-US" altLang="ko-KR" dirty="0"/>
              <a:t>UART TX: Alternate function output Push-pull 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UART RX: Input with pull-up / pull-down 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C94F0-235B-4665-9BE1-393CEB93E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92" y="2372404"/>
            <a:ext cx="3340794" cy="44174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18B2F1-042E-4674-9B7B-AD76824DC3AB}"/>
              </a:ext>
            </a:extLst>
          </p:cNvPr>
          <p:cNvSpPr/>
          <p:nvPr/>
        </p:nvSpPr>
        <p:spPr>
          <a:xfrm>
            <a:off x="745949" y="5159670"/>
            <a:ext cx="2093503" cy="605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41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Baud rate Example</a:t>
            </a:r>
            <a:endParaRPr lang="ko-KR" altLang="en-US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C04082-BFF4-4FBD-919B-D7F82E87D9A8}"/>
              </a:ext>
            </a:extLst>
          </p:cNvPr>
          <p:cNvSpPr/>
          <p:nvPr/>
        </p:nvSpPr>
        <p:spPr>
          <a:xfrm>
            <a:off x="260792" y="176241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b="1" dirty="0"/>
          </a:p>
          <a:p>
            <a:r>
              <a:rPr lang="en-US" altLang="ko-KR" b="1" dirty="0"/>
              <a:t>Baud rate </a:t>
            </a:r>
            <a:r>
              <a:rPr lang="ko-KR" altLang="en-US" b="1" dirty="0"/>
              <a:t>계산 예제</a:t>
            </a:r>
            <a:endParaRPr lang="en-US" altLang="ko-KR" b="1" dirty="0"/>
          </a:p>
          <a:p>
            <a:r>
              <a:rPr lang="en-US" altLang="ko-KR" b="1" dirty="0" err="1"/>
              <a:t>ReferenceManual</a:t>
            </a:r>
            <a:r>
              <a:rPr lang="en-US" altLang="ko-KR" b="1" dirty="0"/>
              <a:t> </a:t>
            </a:r>
            <a:r>
              <a:rPr lang="ko-KR" altLang="en-US" b="1" dirty="0"/>
              <a:t>에 있음</a:t>
            </a:r>
            <a:endParaRPr lang="en-US" altLang="ko-KR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77ACA21-EC0E-479F-89C1-32DC50C005CE}"/>
              </a:ext>
            </a:extLst>
          </p:cNvPr>
          <p:cNvGrpSpPr/>
          <p:nvPr/>
        </p:nvGrpSpPr>
        <p:grpSpPr>
          <a:xfrm>
            <a:off x="209183" y="3639939"/>
            <a:ext cx="4057240" cy="2736304"/>
            <a:chOff x="179512" y="2512955"/>
            <a:chExt cx="4057240" cy="273630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20227E4-8151-49F2-9E1A-4D1A7566A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2512955"/>
              <a:ext cx="4057240" cy="2736304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A2D9787-1577-484B-A632-B489F3F0B48A}"/>
                </a:ext>
              </a:extLst>
            </p:cNvPr>
            <p:cNvSpPr/>
            <p:nvPr/>
          </p:nvSpPr>
          <p:spPr>
            <a:xfrm>
              <a:off x="611560" y="2996952"/>
              <a:ext cx="345638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6E243C0-627D-4691-A849-C60E1628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618491"/>
            <a:ext cx="4827305" cy="235956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1A8B74-C961-4990-B28C-348844414189}"/>
              </a:ext>
            </a:extLst>
          </p:cNvPr>
          <p:cNvGrpSpPr/>
          <p:nvPr/>
        </p:nvGrpSpPr>
        <p:grpSpPr>
          <a:xfrm>
            <a:off x="4291476" y="3284984"/>
            <a:ext cx="4827305" cy="3138795"/>
            <a:chOff x="4291476" y="3284984"/>
            <a:chExt cx="4827305" cy="31387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D9BD68C-AA4F-454B-82B6-17CBC4F60DDB}"/>
                </a:ext>
              </a:extLst>
            </p:cNvPr>
            <p:cNvGrpSpPr/>
            <p:nvPr/>
          </p:nvGrpSpPr>
          <p:grpSpPr>
            <a:xfrm>
              <a:off x="4291476" y="3284984"/>
              <a:ext cx="4827305" cy="3138795"/>
              <a:chOff x="4291476" y="2306429"/>
              <a:chExt cx="4827305" cy="313879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2F6A857-04AD-40B4-94EE-18A88E0C9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1476" y="2316990"/>
                <a:ext cx="4827305" cy="3128234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0676D37-82E7-401E-BCF4-E72CF38098C9}"/>
                  </a:ext>
                </a:extLst>
              </p:cNvPr>
              <p:cNvSpPr/>
              <p:nvPr/>
            </p:nvSpPr>
            <p:spPr>
              <a:xfrm>
                <a:off x="4300969" y="2306429"/>
                <a:ext cx="3310322" cy="15253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24B5E41-0AA7-446A-B7AF-C41528B73045}"/>
                </a:ext>
              </a:extLst>
            </p:cNvPr>
            <p:cNvCxnSpPr>
              <a:cxnSpLocks/>
            </p:cNvCxnSpPr>
            <p:nvPr/>
          </p:nvCxnSpPr>
          <p:spPr>
            <a:xfrm>
              <a:off x="5865762" y="3697982"/>
              <a:ext cx="14401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D08CAD-BB6C-4E15-A50D-0FB8DFF0A05C}"/>
                </a:ext>
              </a:extLst>
            </p:cNvPr>
            <p:cNvCxnSpPr>
              <a:cxnSpLocks/>
            </p:cNvCxnSpPr>
            <p:nvPr/>
          </p:nvCxnSpPr>
          <p:spPr>
            <a:xfrm>
              <a:off x="6034831" y="3697982"/>
              <a:ext cx="144016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6B3685A-9067-40E2-B47A-A528648A34C9}"/>
                </a:ext>
              </a:extLst>
            </p:cNvPr>
            <p:cNvCxnSpPr>
              <a:cxnSpLocks/>
            </p:cNvCxnSpPr>
            <p:nvPr/>
          </p:nvCxnSpPr>
          <p:spPr>
            <a:xfrm>
              <a:off x="5596681" y="4123432"/>
              <a:ext cx="144016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6D115BD-212D-444E-9723-BD76FF26EF54}"/>
                </a:ext>
              </a:extLst>
            </p:cNvPr>
            <p:cNvCxnSpPr>
              <a:cxnSpLocks/>
            </p:cNvCxnSpPr>
            <p:nvPr/>
          </p:nvCxnSpPr>
          <p:spPr>
            <a:xfrm>
              <a:off x="6611887" y="4539357"/>
              <a:ext cx="14401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4AE677-588E-4D5D-8ED4-874F9B766B14}"/>
                </a:ext>
              </a:extLst>
            </p:cNvPr>
            <p:cNvSpPr/>
            <p:nvPr/>
          </p:nvSpPr>
          <p:spPr>
            <a:xfrm>
              <a:off x="5508104" y="4539357"/>
              <a:ext cx="432048" cy="27096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113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을 이용한 시리얼 통신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7C22F-F679-4E2A-97BB-302ECB57A24F}"/>
              </a:ext>
            </a:extLst>
          </p:cNvPr>
          <p:cNvSpPr txBox="1"/>
          <p:nvPr/>
        </p:nvSpPr>
        <p:spPr>
          <a:xfrm>
            <a:off x="2195736" y="5661248"/>
            <a:ext cx="458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Serial Port</a:t>
            </a:r>
            <a:r>
              <a:rPr lang="ko-KR" altLang="en-US" dirty="0"/>
              <a:t>를 </a:t>
            </a:r>
            <a:r>
              <a:rPr lang="en-US" altLang="ko-KR" dirty="0"/>
              <a:t>PC</a:t>
            </a:r>
            <a:r>
              <a:rPr lang="ko-KR" altLang="en-US" dirty="0"/>
              <a:t>와 연결해 </a:t>
            </a:r>
            <a:r>
              <a:rPr lang="en-US" altLang="ko-KR" dirty="0"/>
              <a:t>Serial </a:t>
            </a:r>
            <a:r>
              <a:rPr lang="ko-KR" altLang="en-US" dirty="0"/>
              <a:t>통신</a:t>
            </a:r>
            <a:endParaRPr lang="en-US" altLang="ko-KR" dirty="0"/>
          </a:p>
          <a:p>
            <a:pPr algn="ctr"/>
            <a:r>
              <a:rPr lang="en-US" altLang="ko-KR" dirty="0"/>
              <a:t>(Serial to USB cable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전자제품, 전자 부품, 전자 공학, 회로 구성요소이(가) 표시된 사진&#10;&#10;자동 생성된 설명">
            <a:extLst>
              <a:ext uri="{FF2B5EF4-FFF2-40B4-BE49-F238E27FC236}">
                <a16:creationId xmlns:a16="http://schemas.microsoft.com/office/drawing/2014/main" id="{955B2DA5-D34D-37DF-30F8-BD099C12F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8" t="20855" r="16654" b="8782"/>
          <a:stretch/>
        </p:blipFill>
        <p:spPr>
          <a:xfrm rot="16200000">
            <a:off x="4371977" y="892719"/>
            <a:ext cx="3640406" cy="46805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74EB30-D800-69C3-3F3C-F95E4CC5F418}"/>
              </a:ext>
            </a:extLst>
          </p:cNvPr>
          <p:cNvSpPr/>
          <p:nvPr/>
        </p:nvSpPr>
        <p:spPr>
          <a:xfrm>
            <a:off x="3794721" y="2656915"/>
            <a:ext cx="966786" cy="2064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D118E-210A-FA3C-A730-35ACB9655CC3}"/>
              </a:ext>
            </a:extLst>
          </p:cNvPr>
          <p:cNvSpPr txBox="1"/>
          <p:nvPr/>
        </p:nvSpPr>
        <p:spPr>
          <a:xfrm>
            <a:off x="3641145" y="4856683"/>
            <a:ext cx="127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Serial port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 descr="커넥터, 케이블, 데이터 전송 케이블, 전기 공급이(가) 표시된 사진&#10;&#10;자동 생성된 설명">
            <a:extLst>
              <a:ext uri="{FF2B5EF4-FFF2-40B4-BE49-F238E27FC236}">
                <a16:creationId xmlns:a16="http://schemas.microsoft.com/office/drawing/2014/main" id="{B4ECE851-2E74-A8F4-1A1F-2B29EC6CD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1" y="3864082"/>
            <a:ext cx="2676525" cy="1714500"/>
          </a:xfrm>
          <a:prstGeom prst="rect">
            <a:avLst/>
          </a:prstGeom>
        </p:spPr>
      </p:pic>
      <p:pic>
        <p:nvPicPr>
          <p:cNvPr id="11" name="그림 10" descr="케이블, 전자 부품, 회로 구성요소, 전자제품이(가) 표시된 사진&#10;&#10;자동 생성된 설명">
            <a:extLst>
              <a:ext uri="{FF2B5EF4-FFF2-40B4-BE49-F238E27FC236}">
                <a16:creationId xmlns:a16="http://schemas.microsoft.com/office/drawing/2014/main" id="{BB086ECE-A8F9-6F1B-5EE6-7A31F1B9E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1" y="1052736"/>
            <a:ext cx="2570757" cy="25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3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을 이용한 시리얼 통신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7C22F-F679-4E2A-97BB-302ECB57A24F}"/>
              </a:ext>
            </a:extLst>
          </p:cNvPr>
          <p:cNvSpPr txBox="1"/>
          <p:nvPr/>
        </p:nvSpPr>
        <p:spPr>
          <a:xfrm>
            <a:off x="424871" y="5661248"/>
            <a:ext cx="8294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제공되는 보드의 </a:t>
            </a:r>
            <a:r>
              <a:rPr lang="en-US" altLang="ko-KR" dirty="0"/>
              <a:t>Male/Female</a:t>
            </a:r>
            <a:r>
              <a:rPr lang="ko-KR" altLang="en-US" dirty="0"/>
              <a:t>과 케이블의 </a:t>
            </a:r>
            <a:r>
              <a:rPr lang="en-US" altLang="ko-KR" dirty="0"/>
              <a:t>Male/Female</a:t>
            </a:r>
            <a:r>
              <a:rPr lang="ko-KR" altLang="en-US" dirty="0"/>
              <a:t>이 서로 일치하지 않음</a:t>
            </a:r>
            <a:endParaRPr lang="en-US" altLang="ko-KR" dirty="0"/>
          </a:p>
          <a:p>
            <a:pPr algn="ctr"/>
            <a:r>
              <a:rPr lang="ko-KR" altLang="en-US" dirty="0"/>
              <a:t>보드의 </a:t>
            </a:r>
            <a:r>
              <a:rPr lang="en-US" altLang="ko-KR" dirty="0"/>
              <a:t>Serial port</a:t>
            </a:r>
            <a:r>
              <a:rPr lang="ko-KR" altLang="en-US" dirty="0"/>
              <a:t>를 살짝 풀어서 탈착 후 커넥터 재결합 필요</a:t>
            </a:r>
          </a:p>
        </p:txBody>
      </p:sp>
      <p:pic>
        <p:nvPicPr>
          <p:cNvPr id="5" name="그림 4" descr="전자제품, 전자 부품, 전자 공학, 회로 구성요소이(가) 표시된 사진&#10;&#10;자동 생성된 설명">
            <a:extLst>
              <a:ext uri="{FF2B5EF4-FFF2-40B4-BE49-F238E27FC236}">
                <a16:creationId xmlns:a16="http://schemas.microsoft.com/office/drawing/2014/main" id="{955B2DA5-D34D-37DF-30F8-BD099C12F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8" t="20855" r="16654" b="8782"/>
          <a:stretch/>
        </p:blipFill>
        <p:spPr>
          <a:xfrm rot="16200000">
            <a:off x="4371977" y="892719"/>
            <a:ext cx="3640406" cy="46805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74EB30-D800-69C3-3F3C-F95E4CC5F418}"/>
              </a:ext>
            </a:extLst>
          </p:cNvPr>
          <p:cNvSpPr/>
          <p:nvPr/>
        </p:nvSpPr>
        <p:spPr>
          <a:xfrm>
            <a:off x="3900682" y="2692236"/>
            <a:ext cx="345231" cy="34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D118E-210A-FA3C-A730-35ACB9655CC3}"/>
              </a:ext>
            </a:extLst>
          </p:cNvPr>
          <p:cNvSpPr txBox="1"/>
          <p:nvPr/>
        </p:nvSpPr>
        <p:spPr>
          <a:xfrm>
            <a:off x="2555776" y="4984564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나사 탈착 후 커넥터 재결합</a:t>
            </a:r>
          </a:p>
        </p:txBody>
      </p:sp>
      <p:pic>
        <p:nvPicPr>
          <p:cNvPr id="10" name="그림 9" descr="커넥터, 금속이(가) 표시된 사진&#10;&#10;자동 생성된 설명">
            <a:extLst>
              <a:ext uri="{FF2B5EF4-FFF2-40B4-BE49-F238E27FC236}">
                <a16:creationId xmlns:a16="http://schemas.microsoft.com/office/drawing/2014/main" id="{2CBD2195-330D-611C-2233-8060A081A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564904"/>
            <a:ext cx="1080160" cy="12859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CFB169-0D69-A947-B6FF-FB16D6960AA8}"/>
              </a:ext>
            </a:extLst>
          </p:cNvPr>
          <p:cNvSpPr/>
          <p:nvPr/>
        </p:nvSpPr>
        <p:spPr>
          <a:xfrm>
            <a:off x="3900682" y="3356992"/>
            <a:ext cx="345231" cy="34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0A2A6B-0B76-397C-7C8B-8E481BF9A601}"/>
              </a:ext>
            </a:extLst>
          </p:cNvPr>
          <p:cNvSpPr/>
          <p:nvPr/>
        </p:nvSpPr>
        <p:spPr>
          <a:xfrm>
            <a:off x="3900682" y="3745644"/>
            <a:ext cx="345231" cy="34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5A325C-EEF1-2E50-5D5A-C599E04FBCEF}"/>
              </a:ext>
            </a:extLst>
          </p:cNvPr>
          <p:cNvSpPr/>
          <p:nvPr/>
        </p:nvSpPr>
        <p:spPr>
          <a:xfrm>
            <a:off x="3900682" y="4365104"/>
            <a:ext cx="345231" cy="340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66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을 이용한 시리얼 통신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37ADC44-9C5D-42A3-AB73-713F6755D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" t="13602" r="54717" b="77627"/>
          <a:stretch/>
        </p:blipFill>
        <p:spPr>
          <a:xfrm>
            <a:off x="467544" y="908720"/>
            <a:ext cx="3312368" cy="57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27185-B059-451F-B247-659633648C03}"/>
              </a:ext>
            </a:extLst>
          </p:cNvPr>
          <p:cNvSpPr txBox="1"/>
          <p:nvPr/>
        </p:nvSpPr>
        <p:spPr>
          <a:xfrm>
            <a:off x="3811198" y="871304"/>
            <a:ext cx="5107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에서 시리얼 통신을 확인할 때 쓰는 프로그램</a:t>
            </a:r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에 없으면 인터넷에서 최신버전 설치하세요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BCC94E8-007B-479D-9C1E-A064F60A5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46521"/>
            <a:ext cx="4324954" cy="4201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FF254-29B6-41B3-9F4B-2ADBE3A52127}"/>
              </a:ext>
            </a:extLst>
          </p:cNvPr>
          <p:cNvSpPr txBox="1"/>
          <p:nvPr/>
        </p:nvSpPr>
        <p:spPr>
          <a:xfrm>
            <a:off x="4843552" y="2634581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Connection type - Serial  </a:t>
            </a:r>
            <a:r>
              <a:rPr lang="ko-KR" altLang="en-US" dirty="0"/>
              <a:t>선택 후 확인한 </a:t>
            </a:r>
            <a:r>
              <a:rPr lang="en-US" altLang="ko-KR" dirty="0"/>
              <a:t>Port </a:t>
            </a:r>
            <a:r>
              <a:rPr lang="ko-KR" altLang="en-US" dirty="0"/>
              <a:t>입력</a:t>
            </a:r>
            <a:r>
              <a:rPr lang="en-US" altLang="ko-KR" dirty="0"/>
              <a:t>, Baud rate 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1DB793-B084-4054-8DEE-07B2A7729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07451"/>
            <a:ext cx="2019582" cy="733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FE69B-27F9-4907-9E08-3F86609E110B}"/>
              </a:ext>
            </a:extLst>
          </p:cNvPr>
          <p:cNvSpPr txBox="1"/>
          <p:nvPr/>
        </p:nvSpPr>
        <p:spPr>
          <a:xfrm>
            <a:off x="2771800" y="1836790"/>
            <a:ext cx="548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 </a:t>
            </a:r>
            <a:r>
              <a:rPr lang="ko-KR" altLang="en-US" dirty="0"/>
              <a:t>장치 관리자에서 보드와 연결된 </a:t>
            </a:r>
            <a:r>
              <a:rPr lang="en-US" altLang="ko-KR" dirty="0"/>
              <a:t>Serial Port </a:t>
            </a:r>
            <a:r>
              <a:rPr lang="ko-KR" altLang="en-US" dirty="0"/>
              <a:t>확인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FFE47-FDF0-4C2D-AB0C-5085891AA030}"/>
              </a:ext>
            </a:extLst>
          </p:cNvPr>
          <p:cNvSpPr/>
          <p:nvPr/>
        </p:nvSpPr>
        <p:spPr>
          <a:xfrm>
            <a:off x="858632" y="1739312"/>
            <a:ext cx="1528178" cy="224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839DBA-895A-4B4A-9B84-7FA7EF162060}"/>
              </a:ext>
            </a:extLst>
          </p:cNvPr>
          <p:cNvSpPr/>
          <p:nvPr/>
        </p:nvSpPr>
        <p:spPr>
          <a:xfrm>
            <a:off x="3717176" y="3834910"/>
            <a:ext cx="566792" cy="242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CA1B95-7AE6-4FC3-822C-CEBA9C54CBBE}"/>
              </a:ext>
            </a:extLst>
          </p:cNvPr>
          <p:cNvSpPr/>
          <p:nvPr/>
        </p:nvSpPr>
        <p:spPr>
          <a:xfrm>
            <a:off x="1696786" y="3355938"/>
            <a:ext cx="714973" cy="361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C77E58-4C62-476C-98B8-0E77B5532BD6}"/>
              </a:ext>
            </a:extLst>
          </p:cNvPr>
          <p:cNvSpPr/>
          <p:nvPr/>
        </p:nvSpPr>
        <p:spPr>
          <a:xfrm>
            <a:off x="3600976" y="3357216"/>
            <a:ext cx="714973" cy="361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전자기기, 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BDABE9EF-7DB1-47D8-8D69-D0562021B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98" y="3989554"/>
            <a:ext cx="4324955" cy="27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62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sz="2400">
                <a:latin typeface="+mn-lt"/>
              </a:rPr>
              <a:t>오실로스코프 아날로그 측정 방법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95AD87-56C6-43AC-B0C7-CF972EA0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15" y="1052736"/>
            <a:ext cx="5839569" cy="3274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A793F0-4CCD-427C-8FBF-F7FC48F5014C}"/>
              </a:ext>
            </a:extLst>
          </p:cNvPr>
          <p:cNvSpPr txBox="1"/>
          <p:nvPr/>
        </p:nvSpPr>
        <p:spPr>
          <a:xfrm>
            <a:off x="1763687" y="4442520"/>
            <a:ext cx="561662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신호를 </a:t>
            </a:r>
            <a:r>
              <a:rPr lang="en-US" altLang="ko-KR" dirty="0"/>
              <a:t>Analog</a:t>
            </a:r>
            <a:r>
              <a:rPr lang="ko-KR" altLang="en-US" dirty="0"/>
              <a:t>로 받기 위해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en-US" altLang="ko-KR" dirty="0" err="1"/>
              <a:t>Meas</a:t>
            </a:r>
            <a:r>
              <a:rPr lang="en-US" altLang="ko-KR" dirty="0"/>
              <a:t> </a:t>
            </a:r>
            <a:r>
              <a:rPr lang="ko-KR" altLang="en-US" dirty="0"/>
              <a:t>버튼 눌러 측정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frequency </a:t>
            </a:r>
            <a:r>
              <a:rPr lang="ko-KR" altLang="en-US" dirty="0"/>
              <a:t>모드로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화면에 </a:t>
            </a:r>
            <a:r>
              <a:rPr lang="en-US" altLang="ko-KR" dirty="0"/>
              <a:t>frequency </a:t>
            </a:r>
            <a:r>
              <a:rPr lang="ko-KR" altLang="en-US" dirty="0"/>
              <a:t>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en-US" altLang="ko-KR" dirty="0"/>
              <a:t>: Auto scale </a:t>
            </a:r>
            <a:r>
              <a:rPr lang="ko-KR" altLang="en-US" dirty="0"/>
              <a:t>버튼 누르면 그래프가 </a:t>
            </a:r>
            <a:r>
              <a:rPr lang="ko-KR" altLang="en-US" dirty="0" err="1"/>
              <a:t>깔끔해짐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913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sz="2400">
                <a:latin typeface="+mn-lt"/>
              </a:rPr>
              <a:t>오실로스코프 아날로그 측정 방법</a:t>
            </a:r>
            <a:endParaRPr lang="en-US" altLang="ko-KR" sz="2400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4442D6-5AA0-4C29-89C7-FF5F2B2B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908720"/>
            <a:ext cx="546456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8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492FCE-69CF-43A2-8FE0-9FFCA3550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F528F-04E8-4743-A02C-C6B2A840D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D40489-801B-4987-A913-BA4ECCE3F0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CBDF2B-7701-4B78-948F-CAC7E7B8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16457"/>
            <a:ext cx="6972491" cy="8114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A948C7-E133-4A1E-8EAA-96345539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41" y="4620250"/>
            <a:ext cx="6975118" cy="545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C9E10C-387F-4797-92C9-5DC26CEA6932}"/>
              </a:ext>
            </a:extLst>
          </p:cNvPr>
          <p:cNvSpPr txBox="1"/>
          <p:nvPr/>
        </p:nvSpPr>
        <p:spPr>
          <a:xfrm>
            <a:off x="755576" y="1390721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레퍼런스 매뉴얼</a:t>
            </a:r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8D6913DE-5FAD-4A43-961E-051EBB8D711B}"/>
              </a:ext>
            </a:extLst>
          </p:cNvPr>
          <p:cNvSpPr/>
          <p:nvPr/>
        </p:nvSpPr>
        <p:spPr>
          <a:xfrm>
            <a:off x="2123728" y="1673212"/>
            <a:ext cx="4896544" cy="2461035"/>
          </a:xfrm>
          <a:prstGeom prst="mathMultiply">
            <a:avLst>
              <a:gd name="adj1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37A1C428-FEE5-4F1D-8175-4AB96E07A81F}"/>
              </a:ext>
            </a:extLst>
          </p:cNvPr>
          <p:cNvSpPr/>
          <p:nvPr/>
        </p:nvSpPr>
        <p:spPr>
          <a:xfrm>
            <a:off x="3563888" y="3933056"/>
            <a:ext cx="2016224" cy="2043291"/>
          </a:xfrm>
          <a:prstGeom prst="donut">
            <a:avLst>
              <a:gd name="adj" fmla="val 117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969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06165-09BE-494D-AE8E-27B14BAA7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1FDB8B-7A0E-4A2B-854A-A80462ED0F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3528" y="1412776"/>
            <a:ext cx="8424862" cy="4752528"/>
          </a:xfrm>
        </p:spPr>
        <p:txBody>
          <a:bodyPr>
            <a:normAutofit/>
          </a:bodyPr>
          <a:lstStyle/>
          <a:p>
            <a:pPr lvl="0"/>
            <a:endParaRPr lang="en-US" altLang="ko-KR" dirty="0"/>
          </a:p>
          <a:p>
            <a:pPr lvl="0"/>
            <a:r>
              <a:rPr lang="ko-KR" altLang="ko-KR" dirty="0"/>
              <a:t>실험 장비들을 연결</a:t>
            </a:r>
            <a:r>
              <a:rPr lang="en-US" altLang="ko-KR" dirty="0"/>
              <a:t> </a:t>
            </a:r>
            <a:r>
              <a:rPr lang="ko-KR" altLang="en-US" dirty="0"/>
              <a:t>및 분리</a:t>
            </a:r>
            <a:r>
              <a:rPr lang="ko-KR" altLang="ko-KR" dirty="0"/>
              <a:t>할 때 반드시 모든 전원을 끄고 연결해주세요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 err="1"/>
              <a:t>장비</a:t>
            </a:r>
            <a:r>
              <a:rPr lang="ko-KR" altLang="en-US" dirty="0" err="1"/>
              <a:t>사용시</a:t>
            </a:r>
            <a:r>
              <a:rPr lang="ko-KR" altLang="en-US" dirty="0"/>
              <a:t> </a:t>
            </a:r>
            <a:r>
              <a:rPr lang="ko-KR" altLang="ko-KR" dirty="0"/>
              <a:t>충격이 가해지지 않도록 주의해주세요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자리는 항상 깔끔하게 유지하고 반드시 정리 후 퇴실해주세요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실험 </a:t>
            </a:r>
            <a:r>
              <a:rPr lang="ko-KR" altLang="ko-KR" dirty="0">
                <a:solidFill>
                  <a:srgbClr val="0070C0"/>
                </a:solidFill>
              </a:rPr>
              <a:t>소스 코드</a:t>
            </a:r>
            <a:r>
              <a:rPr lang="ko-KR" altLang="en-US" dirty="0">
                <a:solidFill>
                  <a:srgbClr val="0070C0"/>
                </a:solidFill>
              </a:rPr>
              <a:t>와 프로젝트 폴더</a:t>
            </a:r>
            <a:r>
              <a:rPr lang="ko-KR" altLang="ko-KR" dirty="0"/>
              <a:t>는 </a:t>
            </a:r>
            <a:r>
              <a:rPr lang="ko-KR" altLang="ko-KR" dirty="0">
                <a:solidFill>
                  <a:srgbClr val="FF0000"/>
                </a:solidFill>
              </a:rPr>
              <a:t>백업</a:t>
            </a:r>
            <a:r>
              <a:rPr lang="ko-KR" altLang="ko-KR" dirty="0"/>
              <a:t> 후 반드시 </a:t>
            </a:r>
            <a:r>
              <a:rPr lang="ko-KR" altLang="ko-KR" dirty="0">
                <a:solidFill>
                  <a:srgbClr val="FF0000"/>
                </a:solidFill>
              </a:rPr>
              <a:t>삭제</a:t>
            </a:r>
            <a:r>
              <a:rPr lang="ko-KR" altLang="ko-KR" dirty="0"/>
              <a:t>해주세요</a:t>
            </a:r>
            <a:r>
              <a:rPr lang="en-US" altLang="ko-KR" dirty="0"/>
              <a:t>.</a:t>
            </a:r>
            <a:endParaRPr lang="ko-KR" altLang="ko-KR" dirty="0"/>
          </a:p>
          <a:p>
            <a:pPr lvl="0"/>
            <a:r>
              <a:rPr lang="ko-KR" altLang="ko-KR" dirty="0"/>
              <a:t>장비 관리</a:t>
            </a:r>
            <a:r>
              <a:rPr lang="en-US" altLang="ko-KR" dirty="0"/>
              <a:t>, </a:t>
            </a:r>
            <a:r>
              <a:rPr lang="ko-KR" altLang="ko-KR" dirty="0"/>
              <a:t>뒷정리가 제대로 되지 않을 경우 해당 조에게 감점이 주어집니다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동작 중 케이블 절대 </a:t>
            </a:r>
            <a:r>
              <a:rPr lang="ko-KR" altLang="en-US" dirty="0" err="1">
                <a:solidFill>
                  <a:srgbClr val="FF0000"/>
                </a:solidFill>
              </a:rPr>
              <a:t>뽑지말것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보드는 전원으로 </a:t>
            </a:r>
            <a:r>
              <a:rPr lang="en-US" altLang="ko-KR" dirty="0" err="1">
                <a:solidFill>
                  <a:srgbClr val="FF0000"/>
                </a:solidFill>
              </a:rPr>
              <a:t>USBPort</a:t>
            </a:r>
            <a:r>
              <a:rPr lang="ko-KR" altLang="en-US" dirty="0">
                <a:solidFill>
                  <a:srgbClr val="FF0000"/>
                </a:solidFill>
              </a:rPr>
              <a:t>나 어댑터</a:t>
            </a:r>
            <a:r>
              <a:rPr lang="en-US" altLang="ko-KR" dirty="0">
                <a:solidFill>
                  <a:srgbClr val="FF0000"/>
                </a:solidFill>
              </a:rPr>
              <a:t>(5V,1A)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 dirty="0" err="1">
                <a:solidFill>
                  <a:srgbClr val="FF0000"/>
                </a:solidFill>
              </a:rPr>
              <a:t>사용할것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(5V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5A</a:t>
            </a:r>
            <a:r>
              <a:rPr lang="ko-KR" altLang="en-US" dirty="0">
                <a:solidFill>
                  <a:srgbClr val="FF0000"/>
                </a:solidFill>
              </a:rPr>
              <a:t> 어댑터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비슷하게 생김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와 혼동하지 말 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사용시 보드가 </a:t>
            </a:r>
            <a:r>
              <a:rPr lang="ko-KR" altLang="en-US" dirty="0" err="1">
                <a:solidFill>
                  <a:srgbClr val="FF0000"/>
                </a:solidFill>
              </a:rPr>
              <a:t>타버림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감점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/>
            <a:r>
              <a:rPr lang="ko-KR" altLang="en-US" dirty="0">
                <a:solidFill>
                  <a:srgbClr val="FF0000"/>
                </a:solidFill>
              </a:rPr>
              <a:t>디버깅 모드 중에 보드 전원을 끄거나 연결 케이블을 분리하지 말 것</a:t>
            </a:r>
            <a:r>
              <a:rPr lang="en-US" altLang="ko-KR" dirty="0">
                <a:solidFill>
                  <a:srgbClr val="FF0000"/>
                </a:solidFill>
              </a:rPr>
              <a:t>!!!</a:t>
            </a:r>
          </a:p>
          <a:p>
            <a:pPr lvl="0"/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지켜지지 않을 시 해당 조 감점</a:t>
            </a:r>
            <a:endParaRPr lang="ko-KR" altLang="ko-KR" dirty="0">
              <a:solidFill>
                <a:srgbClr val="FF0000"/>
              </a:solidFill>
            </a:endParaRPr>
          </a:p>
          <a:p>
            <a:endParaRPr lang="ko-KR" altLang="en-US" b="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9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449DB62-B8DC-4098-89BB-6E94ABF9F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077" y="74808"/>
            <a:ext cx="3717843" cy="545880"/>
          </a:xfrm>
        </p:spPr>
        <p:txBody>
          <a:bodyPr/>
          <a:lstStyle/>
          <a:p>
            <a:r>
              <a:rPr lang="ko-KR" altLang="en-US" dirty="0"/>
              <a:t>실험미션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8C86F-7E7F-4EB4-B491-DCDBFBC62E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9375" y="769760"/>
            <a:ext cx="866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미션 </a:t>
            </a:r>
            <a:r>
              <a:rPr lang="en-US" altLang="ko-KR" b="1" dirty="0">
                <a:solidFill>
                  <a:schemeClr val="accent6"/>
                </a:solidFill>
              </a:rPr>
              <a:t>! </a:t>
            </a:r>
            <a:r>
              <a:rPr lang="ko-KR" altLang="en-US" b="1" dirty="0">
                <a:solidFill>
                  <a:schemeClr val="accent6"/>
                </a:solidFill>
              </a:rPr>
              <a:t>별도 </a:t>
            </a:r>
            <a:r>
              <a:rPr lang="ko-KR" altLang="en-US" b="1" dirty="0" err="1">
                <a:solidFill>
                  <a:schemeClr val="accent6"/>
                </a:solidFill>
              </a:rPr>
              <a:t>미션지</a:t>
            </a:r>
            <a:r>
              <a:rPr lang="ko-KR" altLang="en-US" b="1" dirty="0">
                <a:solidFill>
                  <a:schemeClr val="accent6"/>
                </a:solidFill>
              </a:rPr>
              <a:t> 참고</a:t>
            </a:r>
            <a:endParaRPr lang="en-US" altLang="ko-KR" b="1" dirty="0">
              <a:solidFill>
                <a:schemeClr val="accent6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2780928"/>
            <a:ext cx="849694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ko-KR" sz="20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실험 검사</a:t>
            </a:r>
            <a:endParaRPr lang="en-US" altLang="ko-KR" sz="2000" b="1" kern="0" cap="all" spc="2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spcBef>
                <a:spcPts val="1600"/>
              </a:spcBef>
              <a:spcAft>
                <a:spcPts val="200"/>
              </a:spcAft>
            </a:pPr>
            <a:r>
              <a:rPr lang="ko-KR" altLang="en-US" sz="1400" b="1" kern="0" cap="all" spc="2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오늘 검사 받을 수 있는 조는 오늘 받고 못 받는 조는 따로 미션 수행 후 다음 주 수업 시작할 때 검사</a:t>
            </a:r>
            <a:endParaRPr lang="en-US" altLang="ko-KR" sz="16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3597024"/>
            <a:ext cx="7992888" cy="128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Aft>
                <a:spcPts val="800"/>
              </a:spcAft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이번 주 실험 결과 보고서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및 소스 코드 및 실험 동작 영상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ko-KR" sz="1400" b="1" dirty="0">
                <a:latin typeface="+mj-lt"/>
                <a:cs typeface="Times New Roman" panose="02020603050405020304" pitchFamily="18" charset="0"/>
              </a:rPr>
              <a:t>이론부터 실습까지 전반적인 내용을 포함하도록 작성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실험 과정 사진 찍으시면 좋아요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)</a:t>
            </a:r>
            <a:endParaRPr lang="ko-KR" altLang="ko-KR" sz="20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다음 실험시간 전까지</a:t>
            </a:r>
            <a:r>
              <a:rPr lang="en-US" altLang="ko-KR" sz="1400" b="1" dirty="0">
                <a:latin typeface="+mj-lt"/>
                <a:cs typeface="Times New Roman" panose="02020603050405020304" pitchFamily="18" charset="0"/>
              </a:rPr>
              <a:t> PLATO </a:t>
            </a: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ko-KR" altLang="en-US" sz="1400" b="1" dirty="0">
                <a:latin typeface="+mj-lt"/>
                <a:cs typeface="Times New Roman" panose="02020603050405020304" pitchFamily="18" charset="0"/>
              </a:rPr>
              <a:t>소스 코드는 직접 작성 및 수정한 파일만 제출</a:t>
            </a:r>
            <a:endParaRPr lang="en-US" altLang="ko-KR" sz="14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3658-A29A-4F87-A1D8-15C5CAA4C685}"/>
              </a:ext>
            </a:extLst>
          </p:cNvPr>
          <p:cNvSpPr/>
          <p:nvPr/>
        </p:nvSpPr>
        <p:spPr>
          <a:xfrm>
            <a:off x="241451" y="5085184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나가실 때</a:t>
            </a:r>
            <a:r>
              <a:rPr lang="en-US" altLang="ko-KR" b="1" dirty="0"/>
              <a:t>,</a:t>
            </a:r>
            <a:r>
              <a:rPr lang="ko-KR" altLang="en-US" b="1" dirty="0"/>
              <a:t> 만드신 코드 및 프로젝트 폴더는 모두 백업하시고 삭제해주세요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다른 분반 파일은 만지지 마시고 조교에게 알려주세요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자리 정리정돈 안 되어 있으면 </a:t>
            </a:r>
            <a:r>
              <a:rPr lang="ko-KR" altLang="en-US" b="1" dirty="0">
                <a:solidFill>
                  <a:srgbClr val="FF0000"/>
                </a:solidFill>
              </a:rPr>
              <a:t>감점</a:t>
            </a:r>
            <a:r>
              <a:rPr lang="ko-KR" altLang="en-US" b="1" dirty="0"/>
              <a:t>합니다</a:t>
            </a:r>
            <a:r>
              <a:rPr lang="en-US" altLang="ko-KR" b="1" dirty="0"/>
              <a:t>!!!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52AB6-06CC-40A2-B434-3C4E325B9B03}"/>
              </a:ext>
            </a:extLst>
          </p:cNvPr>
          <p:cNvSpPr txBox="1"/>
          <p:nvPr/>
        </p:nvSpPr>
        <p:spPr>
          <a:xfrm>
            <a:off x="459167" y="1121959"/>
            <a:ext cx="852545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b="1"/>
              <a:t>week06_template.c </a:t>
            </a:r>
            <a:r>
              <a:rPr lang="ko-KR" altLang="en-US" sz="1200" b="1" dirty="0"/>
              <a:t>에 </a:t>
            </a:r>
            <a:r>
              <a:rPr lang="en-US" altLang="ko-KR" sz="1200" b="1" dirty="0"/>
              <a:t>TODO </a:t>
            </a:r>
            <a:r>
              <a:rPr lang="ko-KR" altLang="en-US" sz="1200" b="1" dirty="0"/>
              <a:t>부분 채워 넣기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라이브러리 활용할 것</a:t>
            </a:r>
            <a:endParaRPr lang="en-US" altLang="ko-KR" sz="1200" b="1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ko-KR" altLang="en-US" sz="1200" b="1" dirty="0"/>
              <a:t>각 조별 목적 </a:t>
            </a:r>
            <a:r>
              <a:rPr lang="en-US" altLang="ko-KR" sz="1200" b="1" dirty="0"/>
              <a:t>Clock MCO</a:t>
            </a:r>
            <a:r>
              <a:rPr lang="ko-KR" altLang="en-US" sz="1200" b="1" dirty="0"/>
              <a:t>로 출력 </a:t>
            </a:r>
            <a:r>
              <a:rPr lang="en-US" altLang="ko-KR" sz="1200" b="1" dirty="0"/>
              <a:t>-&gt; </a:t>
            </a:r>
            <a:r>
              <a:rPr lang="ko-KR" altLang="en-US" sz="1200" b="1" dirty="0"/>
              <a:t>오실로스코프로 </a:t>
            </a:r>
            <a:r>
              <a:rPr lang="en-US" altLang="ko-KR" sz="1200" b="1" dirty="0"/>
              <a:t>Hz </a:t>
            </a:r>
            <a:r>
              <a:rPr lang="ko-KR" altLang="en-US" sz="1200" b="1" dirty="0"/>
              <a:t>검사</a:t>
            </a:r>
            <a:endParaRPr lang="en-US" altLang="ko-KR" sz="1200" b="1" dirty="0"/>
          </a:p>
          <a:p>
            <a:pPr marL="342900" indent="-342900">
              <a:buAutoNum type="arabicPeriod"/>
            </a:pPr>
            <a:endParaRPr lang="en-US" altLang="ko-KR" sz="1200" b="1" dirty="0"/>
          </a:p>
          <a:p>
            <a:pPr marL="342900" indent="-342900">
              <a:buAutoNum type="arabicPeriod"/>
            </a:pPr>
            <a:r>
              <a:rPr lang="en-US" altLang="ko-KR" sz="1200" b="1" dirty="0"/>
              <a:t>UART </a:t>
            </a:r>
            <a:r>
              <a:rPr lang="ko-KR" altLang="en-US" sz="1200" b="1" dirty="0"/>
              <a:t>통신을 이용하여 </a:t>
            </a:r>
            <a:r>
              <a:rPr lang="en-US" altLang="ko-KR" sz="1200" b="1" dirty="0"/>
              <a:t>Putty</a:t>
            </a:r>
            <a:r>
              <a:rPr lang="ko-KR" altLang="en-US" sz="1200" b="1" dirty="0"/>
              <a:t>로 출력</a:t>
            </a:r>
            <a:endParaRPr lang="en-US" altLang="ko-KR" sz="1200" b="1" dirty="0"/>
          </a:p>
          <a:p>
            <a:r>
              <a:rPr lang="en-US" altLang="ko-KR" sz="1200" b="1" dirty="0"/>
              <a:t> ex) user S1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Button </a:t>
            </a:r>
            <a:r>
              <a:rPr lang="ko-KR" altLang="en-US" sz="1200" b="1" dirty="0"/>
              <a:t>누르는 동안</a:t>
            </a:r>
            <a:r>
              <a:rPr lang="en-US" altLang="ko-KR" sz="1200" b="1" dirty="0"/>
              <a:t>, “Hello </a:t>
            </a:r>
            <a:r>
              <a:rPr lang="en-US" altLang="ko-KR" sz="1200" b="1" dirty="0" err="1"/>
              <a:t>TeamXX</a:t>
            </a:r>
            <a:r>
              <a:rPr lang="en-US" altLang="ko-KR" sz="1200" b="1" dirty="0"/>
              <a:t>\r\n”</a:t>
            </a:r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  <a:p>
            <a:r>
              <a:rPr lang="en-US" altLang="ko-KR" sz="1100" b="1" dirty="0"/>
              <a:t>\r, \n </a:t>
            </a:r>
            <a:r>
              <a:rPr lang="ko-KR" altLang="en-US" sz="1100" b="1" dirty="0"/>
              <a:t>둘 다 입력해야 </a:t>
            </a:r>
            <a:r>
              <a:rPr lang="en-US" altLang="ko-KR" sz="1100" b="1" dirty="0"/>
              <a:t>line</a:t>
            </a:r>
            <a:r>
              <a:rPr lang="ko-KR" altLang="en-US" sz="1100" b="1" dirty="0"/>
              <a:t>이 바뀝니다</a:t>
            </a:r>
            <a:endParaRPr lang="en-US" altLang="ko-KR" sz="11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F6B85F-C940-4F12-8B12-1C065FF13D51}"/>
              </a:ext>
            </a:extLst>
          </p:cNvPr>
          <p:cNvSpPr/>
          <p:nvPr/>
        </p:nvSpPr>
        <p:spPr>
          <a:xfrm>
            <a:off x="5879824" y="1541058"/>
            <a:ext cx="2880319" cy="94593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ysClr val="windowText" lastClr="000000"/>
                </a:solidFill>
              </a:rPr>
              <a:t>미션 힌트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28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=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25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/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5</a:t>
            </a:r>
            <a:r>
              <a:rPr lang="ko-KR" altLang="en-US" sz="16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* 4 / 5 * 7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52 = 25 / 5 </a:t>
            </a:r>
            <a:r>
              <a:rPr lang="en-US" altLang="ko-KR" sz="1600">
                <a:solidFill>
                  <a:sysClr val="windowText" lastClr="000000"/>
                </a:solidFill>
              </a:rPr>
              <a:t>* 13 </a:t>
            </a:r>
            <a:r>
              <a:rPr lang="en-US" altLang="ko-KR" sz="1600" dirty="0">
                <a:solidFill>
                  <a:sysClr val="windowText" lastClr="000000"/>
                </a:solidFill>
              </a:rPr>
              <a:t>/ 5 * 4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88C4EF-2951-4958-8B02-7FCF5148E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실험 목적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D63D5-D98B-4909-BC59-295D70F9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61F641-61AD-4368-9624-9DCC45F4B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1196752"/>
            <a:ext cx="8424862" cy="4897091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ko-KR" altLang="en-US" dirty="0"/>
              <a:t>라이브러리를 활용하여 코드 작성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Clock Tree </a:t>
            </a:r>
            <a:r>
              <a:rPr lang="ko-KR" altLang="en-US" dirty="0"/>
              <a:t>의 이해 및 사용자 </a:t>
            </a:r>
            <a:r>
              <a:rPr lang="en-US" altLang="ko-KR" dirty="0"/>
              <a:t>Clock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ko-KR" altLang="en-US" dirty="0"/>
              <a:t>오실로스코프를 이용한 </a:t>
            </a:r>
            <a:r>
              <a:rPr lang="en-US" altLang="ko-KR" dirty="0"/>
              <a:t>clock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dirty="0"/>
              <a:t>UART </a:t>
            </a:r>
            <a:r>
              <a:rPr lang="ko-KR" altLang="en-US" dirty="0"/>
              <a:t>통신의 원리를 배우고 실제 설정 방법 파악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C7E8B-7327-4B5F-BD86-65134D7125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3710BEF-9986-4ED6-8709-A699EEAB593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3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라이브러리 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BC59E397-A67F-4DA5-83B2-4A1B3A478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70586"/>
              </p:ext>
            </p:extLst>
          </p:nvPr>
        </p:nvGraphicFramePr>
        <p:xfrm>
          <a:off x="611560" y="1980068"/>
          <a:ext cx="7920880" cy="3082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2030">
                  <a:extLst>
                    <a:ext uri="{9D8B030D-6E8A-4147-A177-3AD203B41FA5}">
                      <a16:colId xmlns:a16="http://schemas.microsoft.com/office/drawing/2014/main" val="1056148986"/>
                    </a:ext>
                  </a:extLst>
                </a:gridCol>
                <a:gridCol w="6018850">
                  <a:extLst>
                    <a:ext uri="{9D8B030D-6E8A-4147-A177-3AD203B41FA5}">
                      <a16:colId xmlns:a16="http://schemas.microsoft.com/office/drawing/2014/main" val="4276837385"/>
                    </a:ext>
                  </a:extLst>
                </a:gridCol>
              </a:tblGrid>
              <a:tr h="1541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직접 주소로 접근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(*(volatile unsigned int *) 0x40021018) &amp;= ~0x20;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0x40021018) |= 0x20;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0x40011000) &amp;= ~0x00000F00;</a:t>
                      </a:r>
                    </a:p>
                    <a:p>
                      <a:pPr latinLnBrk="1"/>
                      <a:r>
                        <a:rPr lang="en-US" altLang="ko-KR" sz="1400" dirty="0"/>
                        <a:t>(*(volatile unsigned int *) 0x40011000) |= 0x00000400;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067963"/>
                  </a:ext>
                </a:extLst>
              </a:tr>
              <a:tr h="1541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정의된 주소 값 사용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RCC-&gt;APB2ENR </a:t>
                      </a:r>
                      <a:r>
                        <a:rPr lang="en-US" altLang="ko-KR" sz="1400"/>
                        <a:t>&amp;= ~(RCC_APB2ENR_IOPDEN);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RCC-&gt;APB2ENR |= RCC_APB2ENR_IOPDEN;</a:t>
                      </a:r>
                    </a:p>
                    <a:p>
                      <a:pPr latinLnBrk="1"/>
                      <a:r>
                        <a:rPr lang="en-US" altLang="ko-KR" sz="1400" dirty="0"/>
                        <a:t>GPIOD-&gt;CRL &amp;= ~(GPIO_CRL_CNF2 | GPIO_CRL_MODE2);</a:t>
                      </a:r>
                    </a:p>
                    <a:p>
                      <a:pPr latinLnBrk="1"/>
                      <a:r>
                        <a:rPr lang="en-US" altLang="ko-KR" sz="1400" dirty="0"/>
                        <a:t>GPIOD-&gt;CRL |= GPIO_CRL_MODE2_0;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557151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3B874C-292B-40B7-A9FF-59A16DD666B9}"/>
              </a:ext>
            </a:extLst>
          </p:cNvPr>
          <p:cNvSpPr/>
          <p:nvPr/>
        </p:nvSpPr>
        <p:spPr>
          <a:xfrm>
            <a:off x="611560" y="3508012"/>
            <a:ext cx="7922840" cy="1551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6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02B5211-F737-460D-B291-ACE5BD528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5" y="889388"/>
            <a:ext cx="4934587" cy="27618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0C0123-9091-4EA3-BF76-97A54147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라이브러리 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114BE0-DB6C-41D9-8381-EE66CD08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D04F3-E2C6-49E4-930D-D4CADE00F826}"/>
              </a:ext>
            </a:extLst>
          </p:cNvPr>
          <p:cNvSpPr txBox="1"/>
          <p:nvPr/>
        </p:nvSpPr>
        <p:spPr>
          <a:xfrm>
            <a:off x="34905" y="5326020"/>
            <a:ext cx="910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정의된 </a:t>
            </a:r>
            <a:r>
              <a:rPr lang="ko-KR" altLang="en-US" dirty="0" err="1"/>
              <a:t>변수명</a:t>
            </a:r>
            <a:r>
              <a:rPr lang="ko-KR" altLang="en-US" dirty="0"/>
              <a:t> 또는 </a:t>
            </a:r>
            <a:r>
              <a:rPr lang="ko-KR" altLang="en-US" dirty="0" err="1"/>
              <a:t>함수명</a:t>
            </a:r>
            <a:r>
              <a:rPr lang="ko-KR" altLang="en-US" dirty="0"/>
              <a:t> </a:t>
            </a:r>
            <a:r>
              <a:rPr lang="en-US" altLang="ko-KR" dirty="0"/>
              <a:t>: stm32f10x.h </a:t>
            </a:r>
            <a:r>
              <a:rPr lang="ko-KR" altLang="en-US" dirty="0"/>
              <a:t>또는 다른 라이브러리 파일에서 찾기 </a:t>
            </a:r>
            <a:r>
              <a:rPr lang="en-US" altLang="ko-KR" dirty="0"/>
              <a:t>(F12)</a:t>
            </a:r>
          </a:p>
          <a:p>
            <a:endParaRPr lang="en-US" altLang="ko-KR" dirty="0"/>
          </a:p>
          <a:p>
            <a:r>
              <a:rPr lang="ko-KR" altLang="en-US" dirty="0"/>
              <a:t>코드에서 이름을 어느 정도 입력 후</a:t>
            </a:r>
            <a:endParaRPr lang="en-US" altLang="ko-KR" dirty="0"/>
          </a:p>
          <a:p>
            <a:r>
              <a:rPr lang="en-US" altLang="ko-KR" dirty="0" err="1"/>
              <a:t>ctrl+spacebar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ctrl+alt+spacebar</a:t>
            </a:r>
            <a:r>
              <a:rPr lang="en-US" altLang="ko-KR" dirty="0"/>
              <a:t> </a:t>
            </a:r>
            <a:r>
              <a:rPr lang="ko-KR" altLang="en-US" dirty="0"/>
              <a:t>를 누르면 정의된 이름들로 바로 변경되기도 함</a:t>
            </a:r>
            <a:endParaRPr lang="en-US" altLang="ko-KR" dirty="0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40F8C5FA-964C-43AC-878C-47F49D0CF4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9795" y="1681654"/>
            <a:ext cx="989337" cy="379193"/>
          </a:xfrm>
          <a:prstGeom prst="curvedConnector3">
            <a:avLst>
              <a:gd name="adj1" fmla="val -817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727316-8917-475D-8167-0BEAB2F03090}"/>
              </a:ext>
            </a:extLst>
          </p:cNvPr>
          <p:cNvSpPr txBox="1"/>
          <p:nvPr/>
        </p:nvSpPr>
        <p:spPr>
          <a:xfrm>
            <a:off x="4427984" y="871244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어렵게 주소</a:t>
            </a:r>
            <a:r>
              <a:rPr lang="en-US" altLang="ko-KR" dirty="0"/>
              <a:t>, </a:t>
            </a:r>
            <a:r>
              <a:rPr lang="ko-KR" altLang="en-US" dirty="0"/>
              <a:t>값 일일이 입력하지 말고 라이브러리에 정의된 상수 및 구조체 이용하기</a:t>
            </a:r>
            <a:r>
              <a:rPr lang="en-US" altLang="ko-KR" dirty="0"/>
              <a:t>!!!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34F149-5A92-47EF-B95B-D6418576C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012" y="1794574"/>
            <a:ext cx="3145783" cy="3386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1B8212-A628-4509-906D-1A235A6FB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4069523"/>
            <a:ext cx="3583527" cy="1200329"/>
          </a:xfrm>
          <a:prstGeom prst="rect">
            <a:avLst/>
          </a:prstGeom>
        </p:spPr>
      </p:pic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31547D3B-1871-4433-9650-088C26FD3C17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5347216" y="3193224"/>
            <a:ext cx="2033101" cy="147646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17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C04082-BFF4-4FBD-919B-D7F82E87D9A8}"/>
              </a:ext>
            </a:extLst>
          </p:cNvPr>
          <p:cNvSpPr/>
          <p:nvPr/>
        </p:nvSpPr>
        <p:spPr>
          <a:xfrm>
            <a:off x="269091" y="95111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HSI Clock (High-speed internal)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471834" y="4330754"/>
            <a:ext cx="769627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HSI Clock</a:t>
            </a:r>
            <a:r>
              <a:rPr lang="ko-KR" altLang="en-US" dirty="0"/>
              <a:t>은 </a:t>
            </a:r>
            <a:r>
              <a:rPr lang="en-US" altLang="ko-KR" dirty="0"/>
              <a:t>8 MHz RC </a:t>
            </a:r>
            <a:r>
              <a:rPr lang="ko-KR" altLang="en-US" dirty="0" err="1"/>
              <a:t>오실레이터에서</a:t>
            </a:r>
            <a:r>
              <a:rPr lang="ko-KR" altLang="en-US" dirty="0"/>
              <a:t> 생성됨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생성된 </a:t>
            </a:r>
            <a:r>
              <a:rPr lang="en-US" altLang="ko-KR" dirty="0"/>
              <a:t>Clock</a:t>
            </a:r>
            <a:r>
              <a:rPr lang="ko-KR" altLang="en-US" dirty="0"/>
              <a:t>은 시스템 클럭으로 사용하거나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PLL Clock</a:t>
            </a:r>
            <a:r>
              <a:rPr lang="ko-KR" altLang="en-US" dirty="0"/>
              <a:t>으로 사용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PLLCLK = HSI RC / 2 * PLLMUL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4540FEC-8E03-45BF-915B-952FD82ADE3D}"/>
              </a:ext>
            </a:extLst>
          </p:cNvPr>
          <p:cNvGrpSpPr/>
          <p:nvPr/>
        </p:nvGrpSpPr>
        <p:grpSpPr>
          <a:xfrm>
            <a:off x="1475656" y="1665145"/>
            <a:ext cx="5353050" cy="2190750"/>
            <a:chOff x="1475656" y="1665145"/>
            <a:chExt cx="5353050" cy="219075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267DC67-9E8B-470B-9C93-ADACCCA3AD81}"/>
                </a:ext>
              </a:extLst>
            </p:cNvPr>
            <p:cNvGrpSpPr/>
            <p:nvPr/>
          </p:nvGrpSpPr>
          <p:grpSpPr>
            <a:xfrm>
              <a:off x="1475656" y="1665145"/>
              <a:ext cx="5353050" cy="2190750"/>
              <a:chOff x="1475656" y="1655714"/>
              <a:chExt cx="5353050" cy="219075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1259040-90A8-4B4A-ACEB-C568D0044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5656" y="1655714"/>
                <a:ext cx="5353050" cy="219075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C446478-40EE-4CDA-8596-B115294CEB9F}"/>
                  </a:ext>
                </a:extLst>
              </p:cNvPr>
              <p:cNvGrpSpPr/>
              <p:nvPr/>
            </p:nvGrpSpPr>
            <p:grpSpPr>
              <a:xfrm>
                <a:off x="3131840" y="2267664"/>
                <a:ext cx="3240360" cy="432049"/>
                <a:chOff x="5292080" y="2204864"/>
                <a:chExt cx="3240360" cy="432049"/>
              </a:xfrm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8F51CEE-014D-4937-A67E-5B7CD222554B}"/>
                    </a:ext>
                  </a:extLst>
                </p:cNvPr>
                <p:cNvSpPr/>
                <p:nvPr/>
              </p:nvSpPr>
              <p:spPr>
                <a:xfrm>
                  <a:off x="5292080" y="2204864"/>
                  <a:ext cx="646814" cy="43204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19642794-CD7F-46B9-816F-1BBC4943C0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38894" y="2415269"/>
                  <a:ext cx="2593546" cy="0"/>
                </a:xfrm>
                <a:prstGeom prst="lin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C4232121-0D43-4B4A-9D10-68938816A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56176" y="2415269"/>
                  <a:ext cx="0" cy="86644"/>
                </a:xfrm>
                <a:prstGeom prst="lin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9D1516E6-46B3-4C68-AB36-DCCCC007A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924944"/>
                <a:ext cx="43204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0E371F63-61E0-4CD9-83CF-E110C73EB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9952" y="2751089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8478BA1-5339-4619-AECE-F60DF925E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128" y="2924944"/>
                <a:ext cx="64807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DEF393D-E652-4A64-9E90-823904902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5976" y="3356992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24DD416-24FD-413F-9A6B-E40176191108}"/>
                </a:ext>
              </a:extLst>
            </p:cNvPr>
            <p:cNvCxnSpPr>
              <a:cxnSpLocks/>
            </p:cNvCxnSpPr>
            <p:nvPr/>
          </p:nvCxnSpPr>
          <p:spPr>
            <a:xfrm>
              <a:off x="4355976" y="3356992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DD8D6C2-4017-4BE2-9339-48BD83AC8D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5856" y="3573016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DC53504-17C0-4911-9A34-6B6327FC2218}"/>
                </a:ext>
              </a:extLst>
            </p:cNvPr>
            <p:cNvCxnSpPr>
              <a:cxnSpLocks/>
            </p:cNvCxnSpPr>
            <p:nvPr/>
          </p:nvCxnSpPr>
          <p:spPr>
            <a:xfrm>
              <a:off x="3275856" y="3573016"/>
              <a:ext cx="576064" cy="72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FAC8E0-774D-4CE7-8E5A-1BB73FCC70C8}"/>
                </a:ext>
              </a:extLst>
            </p:cNvPr>
            <p:cNvSpPr txBox="1"/>
            <p:nvPr/>
          </p:nvSpPr>
          <p:spPr>
            <a:xfrm>
              <a:off x="3950669" y="3529984"/>
              <a:ext cx="7653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PREDIV1SRC</a:t>
              </a:r>
              <a:endParaRPr lang="ko-KR" altLang="en-US" sz="7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2B6ED4-E3C8-4136-93DB-EBC37E66480A}"/>
                </a:ext>
              </a:extLst>
            </p:cNvPr>
            <p:cNvSpPr txBox="1"/>
            <p:nvPr/>
          </p:nvSpPr>
          <p:spPr>
            <a:xfrm>
              <a:off x="4406545" y="3415853"/>
              <a:ext cx="5377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/>
                <a:t>PLLSRC</a:t>
              </a:r>
              <a:endParaRPr lang="ko-KR" altLang="en-US" sz="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12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350AE-2CB5-4CE4-A5B2-032E2D44381A}"/>
              </a:ext>
            </a:extLst>
          </p:cNvPr>
          <p:cNvSpPr txBox="1"/>
          <p:nvPr/>
        </p:nvSpPr>
        <p:spPr>
          <a:xfrm>
            <a:off x="5145111" y="1561636"/>
            <a:ext cx="3514866" cy="28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HSE OSC</a:t>
            </a:r>
            <a:r>
              <a:rPr lang="ko-KR" altLang="en-US" dirty="0"/>
              <a:t>에서 </a:t>
            </a:r>
            <a:r>
              <a:rPr lang="en-US" altLang="ko-KR" dirty="0"/>
              <a:t>25 MHz </a:t>
            </a:r>
            <a:r>
              <a:rPr lang="ko-KR" altLang="en-US" dirty="0"/>
              <a:t>클럭을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생성된 클럭은 바로 시스템 클럭으로 사용하거나</a:t>
            </a:r>
            <a:r>
              <a:rPr lang="en-US" altLang="ko-KR" dirty="0"/>
              <a:t>,  PLL Clock</a:t>
            </a:r>
            <a:r>
              <a:rPr lang="ko-KR" altLang="en-US" dirty="0"/>
              <a:t>으로 사용할 수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/>
              <a:t>PLLCLK = HSE OSC / PREDIV1 * PLLMUL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100" dirty="0"/>
              <a:t>PLLCLK = HSE OSC / PREDIV2 * PLL2MUL / PREDIV1 * PLLMUL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HSE Clock (High-speed external)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A28E1C4-4999-44A2-ABB0-CCBA22219C6B}"/>
              </a:ext>
            </a:extLst>
          </p:cNvPr>
          <p:cNvGrpSpPr/>
          <p:nvPr/>
        </p:nvGrpSpPr>
        <p:grpSpPr>
          <a:xfrm>
            <a:off x="258822" y="1561637"/>
            <a:ext cx="4537472" cy="4467646"/>
            <a:chOff x="258822" y="1561637"/>
            <a:chExt cx="4537472" cy="4467646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5702664-A205-4F0E-8288-53B8F95F6096}"/>
                </a:ext>
              </a:extLst>
            </p:cNvPr>
            <p:cNvGrpSpPr/>
            <p:nvPr/>
          </p:nvGrpSpPr>
          <p:grpSpPr>
            <a:xfrm>
              <a:off x="258822" y="1561637"/>
              <a:ext cx="4537472" cy="4467646"/>
              <a:chOff x="1547620" y="818584"/>
              <a:chExt cx="5472695" cy="4068704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F3C52E63-86B4-45D4-855B-84AD91F4D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7620" y="818584"/>
                <a:ext cx="5472695" cy="4068704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</p:pic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0920D97-F8A1-4B7D-9167-735E3F9E85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6" y="2276872"/>
                <a:ext cx="50405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39F08E95-A06D-4DCE-9401-1173093CA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1880" y="2397026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E47A1B2-2956-49A2-B9AB-618CBA326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4819" y="2389039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896A140-871B-4E0A-854B-E678EA3FB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0365" y="2204864"/>
                <a:ext cx="36004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A91C6A1-8BA8-46A2-AE6A-FABDE5544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6096" y="2204864"/>
                <a:ext cx="57606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52DAD16F-830B-4182-B47B-8FE05A180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7824" y="1412776"/>
                <a:ext cx="0" cy="254086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23FD248F-0A47-4700-B7E7-39E228B97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7824" y="3953644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48708C0-2235-4A28-87C2-897ECA548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5916" y="3478733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F507334-A8AC-49E9-A651-D7555D494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389" y="3478733"/>
                <a:ext cx="14401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8DB0F92-A3F2-41F6-A3DE-6C7634A2C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5914" y="3478734"/>
                <a:ext cx="1" cy="47491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C83B0A2B-764D-4217-B718-D6E855D524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3933056"/>
                <a:ext cx="10801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B7358D60-250E-4CD3-AB9C-D0E2F18333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0405" y="2852936"/>
                <a:ext cx="1059" cy="62579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3498690-1D32-433E-8CDF-BABC6D24A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507" y="2852936"/>
                <a:ext cx="166389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78BF6C8C-B1DC-448F-BF6F-8141D6B9F3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1840" y="2564904"/>
                <a:ext cx="28803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48DF8D8-33BD-478D-9F83-67BB86CB69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56507" y="2564904"/>
                <a:ext cx="0" cy="2880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4901680B-AF2A-4F4A-AC90-C2173A74A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6487" y="1412776"/>
                <a:ext cx="303567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9DBFC0D7-B644-4CB1-A132-95127756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3478" y="2348880"/>
              <a:ext cx="582816" cy="224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4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5275600" y="1700808"/>
            <a:ext cx="33843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HSI, HSE, PLL </a:t>
            </a:r>
            <a:r>
              <a:rPr lang="ko-KR" altLang="en-US" dirty="0"/>
              <a:t>중 </a:t>
            </a:r>
            <a:r>
              <a:rPr lang="en-US" altLang="ko-KR" dirty="0"/>
              <a:t>SW MUX</a:t>
            </a:r>
            <a:r>
              <a:rPr lang="ko-KR" altLang="en-US" dirty="0"/>
              <a:t>에 의해 시스템 클럭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72MHz)</a:t>
            </a:r>
            <a:r>
              <a:rPr lang="ko-KR" altLang="en-US" dirty="0"/>
              <a:t>으로 설정될 수 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클럭은 </a:t>
            </a:r>
            <a:r>
              <a:rPr lang="en-US" altLang="ko-KR" dirty="0"/>
              <a:t>APB1, APB2</a:t>
            </a:r>
            <a:r>
              <a:rPr lang="ko-KR" altLang="en-US" dirty="0"/>
              <a:t>에 전달된다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클럭은 </a:t>
            </a:r>
            <a:r>
              <a:rPr lang="en-US" altLang="ko-KR" dirty="0"/>
              <a:t>MCO MUX</a:t>
            </a:r>
            <a:r>
              <a:rPr lang="ko-KR" altLang="en-US" dirty="0"/>
              <a:t>를 통해서 </a:t>
            </a:r>
            <a:r>
              <a:rPr lang="en-US" altLang="ko-KR" dirty="0"/>
              <a:t>MCO</a:t>
            </a:r>
            <a:r>
              <a:rPr lang="ko-KR" altLang="en-US" dirty="0"/>
              <a:t>에 출력해 오실로스코프로 확인이 가능하다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60826B6-DB27-45E1-B063-43077BD69F8B}"/>
              </a:ext>
            </a:extLst>
          </p:cNvPr>
          <p:cNvGrpSpPr/>
          <p:nvPr/>
        </p:nvGrpSpPr>
        <p:grpSpPr>
          <a:xfrm>
            <a:off x="539552" y="1562034"/>
            <a:ext cx="4529023" cy="4725144"/>
            <a:chOff x="539552" y="1562034"/>
            <a:chExt cx="4529023" cy="4725144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2F3978E0-4DC4-4F4F-A157-478177DF75A9}"/>
                </a:ext>
              </a:extLst>
            </p:cNvPr>
            <p:cNvGrpSpPr/>
            <p:nvPr/>
          </p:nvGrpSpPr>
          <p:grpSpPr>
            <a:xfrm>
              <a:off x="539552" y="1562034"/>
              <a:ext cx="4529023" cy="4725144"/>
              <a:chOff x="539552" y="1562034"/>
              <a:chExt cx="4529023" cy="4725144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FB4C0C47-C5B2-41A9-B4DD-5D8CA83A99D6}"/>
                  </a:ext>
                </a:extLst>
              </p:cNvPr>
              <p:cNvGrpSpPr/>
              <p:nvPr/>
            </p:nvGrpSpPr>
            <p:grpSpPr>
              <a:xfrm>
                <a:off x="539552" y="1562034"/>
                <a:ext cx="4529023" cy="4725144"/>
                <a:chOff x="539552" y="1562034"/>
                <a:chExt cx="4529023" cy="4725144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40080DB1-D43A-4290-BBBA-3B5AD9344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9552" y="1562034"/>
                  <a:ext cx="4529023" cy="4725144"/>
                </a:xfrm>
                <a:prstGeom prst="rect">
                  <a:avLst/>
                </a:prstGeom>
                <a:ln w="28575">
                  <a:solidFill>
                    <a:srgbClr val="0070C0"/>
                  </a:solidFill>
                </a:ln>
              </p:spPr>
            </p:pic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367AE706-673D-4032-9310-C974313D0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8214" y="1916832"/>
                  <a:ext cx="75575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10632E3F-A755-479D-AB44-22622FF20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83968" y="1916832"/>
                  <a:ext cx="0" cy="165618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940F348F-AE75-4E53-9EBC-EF91E675F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7744" y="3573016"/>
                  <a:ext cx="201622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05F95842-CF18-44C5-BDBB-E7051CCCD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2824" y="3573016"/>
                  <a:ext cx="0" cy="108012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8D87922E-846E-45CA-ABDC-922B478049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44167" y="4005571"/>
                  <a:ext cx="538657" cy="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F844F8B1-B7B9-4633-996B-13B40D7A4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7744" y="4664968"/>
                  <a:ext cx="144016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2723C0B3-1D5F-4F64-A568-211B13501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5816" y="4658097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23F0EB4-09CC-47E3-8128-1FB29E6D8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8935" y="4221088"/>
                  <a:ext cx="0" cy="86409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23B62B35-386B-4BF5-B9B4-1E5115361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4221088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04EC39B6-0287-4CC8-AD07-DE051EB3A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7824" y="5085184"/>
                  <a:ext cx="72008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96FF4005-DA29-4174-AEB2-E5B4856B3E1B}"/>
                    </a:ext>
                  </a:extLst>
                </p:cNvPr>
                <p:cNvSpPr/>
                <p:nvPr/>
              </p:nvSpPr>
              <p:spPr>
                <a:xfrm>
                  <a:off x="2832921" y="1604020"/>
                  <a:ext cx="695292" cy="71891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rgbClr val="FF0000"/>
                      </a:solidFill>
                    </a:ln>
                    <a:noFill/>
                  </a:endParaRPr>
                </a:p>
              </p:txBody>
            </p:sp>
          </p:grp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81F4C830-88C9-45C5-B667-33A3CBE8A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7176" y="1931228"/>
                <a:ext cx="528337" cy="244285"/>
              </a:xfrm>
              <a:prstGeom prst="rect">
                <a:avLst/>
              </a:prstGeom>
            </p:spPr>
          </p:pic>
        </p:grp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2A52404F-2964-40FA-9339-DEA9CAD251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2660" y="4041069"/>
              <a:ext cx="32902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4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E3FFA-E3EA-4343-B665-01CCF5F1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>
                <a:latin typeface="+mn-lt"/>
              </a:rPr>
              <a:t>Clock</a:t>
            </a:r>
            <a:r>
              <a:rPr lang="ko-KR" altLang="en-US" sz="2400" dirty="0">
                <a:latin typeface="+mn-lt"/>
              </a:rPr>
              <a:t>의 개념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839A1A-870A-482F-818D-EA4177CA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305D3-443B-458F-882B-7EE998C13F3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F4AF952-2882-4DB4-944E-B0322930BB9C}"/>
              </a:ext>
            </a:extLst>
          </p:cNvPr>
          <p:cNvSpPr/>
          <p:nvPr/>
        </p:nvSpPr>
        <p:spPr>
          <a:xfrm>
            <a:off x="260792" y="9295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Clock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9AC689-F8B0-4DFC-8F85-699596AF090A}"/>
              </a:ext>
            </a:extLst>
          </p:cNvPr>
          <p:cNvSpPr txBox="1"/>
          <p:nvPr/>
        </p:nvSpPr>
        <p:spPr>
          <a:xfrm>
            <a:off x="4734764" y="2107530"/>
            <a:ext cx="379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클럭을 </a:t>
            </a:r>
            <a:r>
              <a:rPr lang="en-US" altLang="ko-KR" dirty="0"/>
              <a:t>APB1 </a:t>
            </a:r>
            <a:r>
              <a:rPr lang="en-US" altLang="ko-KR" dirty="0" err="1"/>
              <a:t>prescaler</a:t>
            </a:r>
            <a:r>
              <a:rPr lang="ko-KR" altLang="en-US" dirty="0"/>
              <a:t>을 이용해 최대 </a:t>
            </a:r>
            <a:r>
              <a:rPr lang="en-US" altLang="ko-KR" dirty="0"/>
              <a:t>36MHz </a:t>
            </a:r>
            <a:r>
              <a:rPr lang="ko-KR" altLang="en-US" dirty="0"/>
              <a:t>클럭을 </a:t>
            </a:r>
            <a:r>
              <a:rPr lang="en-US" altLang="ko-KR" dirty="0"/>
              <a:t>PCLK1</a:t>
            </a:r>
            <a:r>
              <a:rPr lang="ko-KR" altLang="en-US" dirty="0"/>
              <a:t>에 제공 가능하다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클럭을 </a:t>
            </a:r>
            <a:r>
              <a:rPr lang="en-US" altLang="ko-KR" dirty="0"/>
              <a:t>APB2 </a:t>
            </a:r>
            <a:r>
              <a:rPr lang="en-US" altLang="ko-KR" dirty="0" err="1"/>
              <a:t>prescaler</a:t>
            </a:r>
            <a:r>
              <a:rPr lang="ko-KR" altLang="en-US" dirty="0"/>
              <a:t>을 이용해 최대 </a:t>
            </a:r>
            <a:r>
              <a:rPr lang="en-US" altLang="ko-KR" dirty="0"/>
              <a:t>72MHz </a:t>
            </a:r>
            <a:r>
              <a:rPr lang="ko-KR" altLang="en-US" dirty="0"/>
              <a:t>클럭을 </a:t>
            </a:r>
            <a:r>
              <a:rPr lang="en-US" altLang="ko-KR" dirty="0"/>
              <a:t>PCLK2</a:t>
            </a:r>
            <a:r>
              <a:rPr lang="ko-KR" altLang="en-US" dirty="0"/>
              <a:t>에 제공 가능하다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FA3154-5616-4648-B430-D1846155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19377"/>
            <a:ext cx="4060929" cy="35274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C7FCC7-80F0-4CCA-8ECF-7219660B7901}"/>
              </a:ext>
            </a:extLst>
          </p:cNvPr>
          <p:cNvCxnSpPr>
            <a:cxnSpLocks/>
          </p:cNvCxnSpPr>
          <p:nvPr/>
        </p:nvCxnSpPr>
        <p:spPr>
          <a:xfrm>
            <a:off x="1187623" y="3212976"/>
            <a:ext cx="720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4D5765-F354-4412-AD64-8A4693AA0FCE}"/>
              </a:ext>
            </a:extLst>
          </p:cNvPr>
          <p:cNvCxnSpPr>
            <a:cxnSpLocks/>
          </p:cNvCxnSpPr>
          <p:nvPr/>
        </p:nvCxnSpPr>
        <p:spPr>
          <a:xfrm>
            <a:off x="1259632" y="2492896"/>
            <a:ext cx="0" cy="12241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50A0E10-6AAA-425A-A347-B0A3C3471528}"/>
              </a:ext>
            </a:extLst>
          </p:cNvPr>
          <p:cNvCxnSpPr>
            <a:cxnSpLocks/>
          </p:cNvCxnSpPr>
          <p:nvPr/>
        </p:nvCxnSpPr>
        <p:spPr>
          <a:xfrm>
            <a:off x="1259632" y="2492896"/>
            <a:ext cx="720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63C19E-9DB5-42F5-9AF3-CFF9DC7B2373}"/>
              </a:ext>
            </a:extLst>
          </p:cNvPr>
          <p:cNvCxnSpPr>
            <a:cxnSpLocks/>
          </p:cNvCxnSpPr>
          <p:nvPr/>
        </p:nvCxnSpPr>
        <p:spPr>
          <a:xfrm>
            <a:off x="1257486" y="3717032"/>
            <a:ext cx="720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D05E6BC-235D-4D56-93B3-D3F4FCC3D4E0}"/>
              </a:ext>
            </a:extLst>
          </p:cNvPr>
          <p:cNvCxnSpPr>
            <a:cxnSpLocks/>
          </p:cNvCxnSpPr>
          <p:nvPr/>
        </p:nvCxnSpPr>
        <p:spPr>
          <a:xfrm>
            <a:off x="2123728" y="2492896"/>
            <a:ext cx="11208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79DC532-DD2B-4EB1-91CC-8BD608E89A41}"/>
              </a:ext>
            </a:extLst>
          </p:cNvPr>
          <p:cNvCxnSpPr>
            <a:cxnSpLocks/>
          </p:cNvCxnSpPr>
          <p:nvPr/>
        </p:nvCxnSpPr>
        <p:spPr>
          <a:xfrm>
            <a:off x="2092420" y="3717032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022A9E2-56B1-4A5C-ABFE-473D9FB42016}"/>
              </a:ext>
            </a:extLst>
          </p:cNvPr>
          <p:cNvCxnSpPr>
            <a:cxnSpLocks/>
          </p:cNvCxnSpPr>
          <p:nvPr/>
        </p:nvCxnSpPr>
        <p:spPr>
          <a:xfrm>
            <a:off x="3347864" y="2501925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1EA441C-2A4D-4B38-9B2A-BB3A225F6F4C}"/>
              </a:ext>
            </a:extLst>
          </p:cNvPr>
          <p:cNvCxnSpPr>
            <a:cxnSpLocks/>
          </p:cNvCxnSpPr>
          <p:nvPr/>
        </p:nvCxnSpPr>
        <p:spPr>
          <a:xfrm>
            <a:off x="3381152" y="3789040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406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20754</TotalTime>
  <Words>1365</Words>
  <Application>Microsoft Office PowerPoint</Application>
  <PresentationFormat>화면 슬라이드 쇼(4:3)</PresentationFormat>
  <Paragraphs>218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Cambria Math</vt:lpstr>
      <vt:lpstr>Wingdings</vt:lpstr>
      <vt:lpstr>Office 테마</vt:lpstr>
      <vt:lpstr>임베디드 시스템 설계 및 실험 화요일 분반</vt:lpstr>
      <vt:lpstr>PowerPoint 프레젠테이션</vt:lpstr>
      <vt:lpstr>PowerPoint 프레젠테이션</vt:lpstr>
      <vt:lpstr>라이브러리 활용</vt:lpstr>
      <vt:lpstr>라이브러리 활용</vt:lpstr>
      <vt:lpstr>Clock의 개념</vt:lpstr>
      <vt:lpstr>Clock의 개념</vt:lpstr>
      <vt:lpstr>Clock의 개념</vt:lpstr>
      <vt:lpstr>Clock의 개념</vt:lpstr>
      <vt:lpstr>Clock의 개념</vt:lpstr>
      <vt:lpstr>Clock의 개념</vt:lpstr>
      <vt:lpstr>Clock의 개념</vt:lpstr>
      <vt:lpstr>시리얼 통신</vt:lpstr>
      <vt:lpstr>시리얼 통신</vt:lpstr>
      <vt:lpstr>시리얼 통신</vt:lpstr>
      <vt:lpstr>시리얼 통신</vt:lpstr>
      <vt:lpstr>시리얼 통신</vt:lpstr>
      <vt:lpstr>시리얼 통신</vt:lpstr>
      <vt:lpstr>System Clock Generate</vt:lpstr>
      <vt:lpstr>GPIO 설정</vt:lpstr>
      <vt:lpstr>Baud rate Example</vt:lpstr>
      <vt:lpstr>Clock을 이용한 시리얼 통신</vt:lpstr>
      <vt:lpstr>Clock을 이용한 시리얼 통신</vt:lpstr>
      <vt:lpstr>Clock을 이용한 시리얼 통신</vt:lpstr>
      <vt:lpstr>오실로스코프 아날로그 측정 방법</vt:lpstr>
      <vt:lpstr>오실로스코프 아날로그 측정 방법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Benjamin</dc:creator>
  <cp:lastModifiedBy>ChoYong Hun</cp:lastModifiedBy>
  <cp:revision>837</cp:revision>
  <cp:lastPrinted>2020-06-10T01:30:43Z</cp:lastPrinted>
  <dcterms:created xsi:type="dcterms:W3CDTF">2013-02-28T11:21:25Z</dcterms:created>
  <dcterms:modified xsi:type="dcterms:W3CDTF">2023-10-10T09:13:07Z</dcterms:modified>
</cp:coreProperties>
</file>